
<file path=[Content_Types].xml><?xml version="1.0" encoding="utf-8"?>
<Types xmlns="http://schemas.openxmlformats.org/package/2006/content-types">
  <Default Extension="png" ContentType="image/png"/>
  <Default Extension="emf" ContentType="image/x-emf"/>
  <Default Extension="xls" ContentType="application/msexcel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3.xml" ContentType="application/vnd.openxmlformats-officedocument.presentationml.notesSlide+xml"/>
  <Override PartName="/ppt/charts/chart8.xml" ContentType="application/vnd.openxmlformats-officedocument.drawingml.chart+xml"/>
  <Override PartName="/ppt/drawings/drawing1.xml" ContentType="application/vnd.openxmlformats-officedocument.drawingml.chartshapes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notesSlides/notesSlide4.xml" ContentType="application/vnd.openxmlformats-officedocument.presentationml.notesSlide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4.xml" ContentType="application/vnd.openxmlformats-officedocument.drawingml.chart+xml"/>
  <Override PartName="/ppt/notesSlides/notesSlide7.xml" ContentType="application/vnd.openxmlformats-officedocument.presentationml.notesSlide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notesSlides/notesSlide8.xml" ContentType="application/vnd.openxmlformats-officedocument.presentationml.notesSlide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drawings/drawing2.xml" ContentType="application/vnd.openxmlformats-officedocument.drawingml.chartshapes+xml"/>
  <Override PartName="/ppt/charts/chart22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8" r:id="rId3"/>
    <p:sldId id="321" r:id="rId4"/>
    <p:sldId id="309" r:id="rId5"/>
    <p:sldId id="357" r:id="rId6"/>
    <p:sldId id="359" r:id="rId7"/>
    <p:sldId id="348" r:id="rId8"/>
    <p:sldId id="355" r:id="rId9"/>
    <p:sldId id="349" r:id="rId10"/>
    <p:sldId id="275" r:id="rId11"/>
    <p:sldId id="351" r:id="rId12"/>
    <p:sldId id="257" r:id="rId13"/>
    <p:sldId id="344" r:id="rId14"/>
    <p:sldId id="358" r:id="rId15"/>
    <p:sldId id="343" r:id="rId16"/>
    <p:sldId id="346" r:id="rId17"/>
    <p:sldId id="338" r:id="rId18"/>
    <p:sldId id="340" r:id="rId19"/>
    <p:sldId id="356" r:id="rId20"/>
    <p:sldId id="345" r:id="rId21"/>
    <p:sldId id="352" r:id="rId22"/>
    <p:sldId id="347" r:id="rId23"/>
  </p:sldIdLst>
  <p:sldSz cx="9144000" cy="6858000" type="screen4x3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CC"/>
    <a:srgbClr val="FF99FF"/>
    <a:srgbClr val="FF6600"/>
    <a:srgbClr val="FFFF99"/>
    <a:srgbClr val="FF6699"/>
    <a:srgbClr val="CCFFFF"/>
    <a:srgbClr val="FFFFFF"/>
    <a:srgbClr val="CCECFF"/>
    <a:srgbClr val="F7CDD3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72" autoAdjust="0"/>
    <p:restoredTop sz="94660"/>
  </p:normalViewPr>
  <p:slideViewPr>
    <p:cSldViewPr>
      <p:cViewPr>
        <p:scale>
          <a:sx n="100" d="100"/>
          <a:sy n="100" d="100"/>
        </p:scale>
        <p:origin x="-2184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&#1054;&#1073;&#1097;&#1080;&#1077;%20&#1076;&#1086;&#1082;&#1091;&#1084;&#1077;&#1085;&#1090;&#1099;\&#1041;&#1072;&#1083;&#1072;&#1085;&#1089;&#1086;&#1074;&#1072;&#1103;%202016\&#1075;&#1086;&#1076;\&#1055;&#1088;&#1077;&#1079;&#1077;&#1085;&#1090;&#1072;&#1094;&#1080;&#1103;\&#1075;&#1088;&#1072;&#1092;&#1080;&#1082;&#1080;_28.03.2017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&#1054;&#1073;&#1097;&#1080;&#1077;%20&#1076;&#1086;&#1082;&#1091;&#1084;&#1077;&#1085;&#1090;&#1099;\&#1041;&#1072;&#1083;&#1072;&#1085;&#1089;&#1086;&#1074;&#1072;&#1103;%202016\&#1075;&#1086;&#1076;\&#1055;&#1088;&#1077;&#1079;&#1077;&#1085;&#1090;&#1072;&#1094;&#1080;&#1103;\&#1075;&#1088;&#1072;&#1092;&#1080;&#1082;&#1080;_28.03.2017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&#1054;&#1073;&#1097;&#1080;&#1077;%20&#1076;&#1086;&#1082;&#1091;&#1084;&#1077;&#1085;&#1090;&#1099;\&#1041;&#1072;&#1083;&#1072;&#1085;&#1089;&#1086;&#1074;&#1072;&#1103;%202016\&#1075;&#1086;&#1076;\&#1055;&#1088;&#1077;&#1079;&#1077;&#1085;&#1090;&#1072;&#1094;&#1080;&#1103;\&#1075;&#1088;&#1072;&#1092;&#1080;&#1082;&#1080;_28.03.2017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&#1054;&#1073;&#1097;&#1080;&#1077;%20&#1076;&#1086;&#1082;&#1091;&#1084;&#1077;&#1085;&#1090;&#1099;\&#1041;&#1072;&#1083;&#1072;&#1085;&#1089;&#1086;&#1074;&#1072;&#1103;%202016\&#1075;&#1086;&#1076;\&#1055;&#1088;&#1077;&#1079;&#1077;&#1085;&#1090;&#1072;&#1094;&#1080;&#1103;\&#1075;&#1088;&#1072;&#1092;&#1080;&#1082;&#1080;_28.03.2017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&#1054;&#1073;&#1097;&#1080;&#1077;%20&#1076;&#1086;&#1082;&#1091;&#1084;&#1077;&#1085;&#1090;&#1099;\&#1041;&#1072;&#1083;&#1072;&#1085;&#1089;&#1086;&#1074;&#1072;&#1103;%202016\&#1075;&#1086;&#1076;\&#1055;&#1088;&#1077;&#1079;&#1077;&#1085;&#1090;&#1072;&#1094;&#1080;&#1103;\&#1075;&#1088;&#1072;&#1092;&#1080;&#1082;&#1080;_28.03.2017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&#1054;&#1073;&#1097;&#1080;&#1077;%20&#1076;&#1086;&#1082;&#1091;&#1084;&#1077;&#1085;&#1090;&#1099;\&#1041;&#1072;&#1083;&#1072;&#1085;&#1089;&#1086;&#1074;&#1072;&#1103;%202016\&#1075;&#1086;&#1076;\&#1055;&#1088;&#1077;&#1079;&#1077;&#1085;&#1090;&#1072;&#1094;&#1080;&#1103;\&#1052;&#1072;&#1090;&#1077;&#1088;&#1080;&#1072;&#1083;&#1099;\&#1050;&#1086;&#1087;&#1080;&#1103;%20&#1043;&#1088;&#1072;&#1092;&#1080;&#1082;&#1080;%20&#1082;%20&#1073;&#1072;&#1083;&#1072;&#1085;&#1089;&#1086;&#1074;&#1086;&#1081;%20&#1079;&#1072;%202016%20&#1075;&#1086;&#1076;.xls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d_pln9\AppData\Local\Microsoft\Windows\Temporary%20Internet%20Files\Content.Outlook\MI2U583W\&#1047;&#1072;&#1088;&#1087;&#1083;&#1072;&#1090;&#1072;%20&#1075;&#1088;&#1072;&#1092;&#1080;&#1082;&#1080;.xls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d_pln9\AppData\Local\Microsoft\Windows\Temporary%20Internet%20Files\Content.Outlook\MI2U583W\&#1047;&#1072;&#1088;&#1087;&#1083;&#1072;&#1090;&#1072;%20&#1075;&#1088;&#1072;&#1092;&#1080;&#1082;&#1080;.xls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d_pln9\AppData\Local\Microsoft\Windows\Temporary%20Internet%20Files\Content.Outlook\MI2U583W\&#1047;&#1072;&#1088;&#1087;&#1083;&#1072;&#1090;&#1072;%20&#1075;&#1088;&#1072;&#1092;&#1080;&#1082;&#1080;.xls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d_pln9\AppData\Local\Microsoft\Windows\Temporary%20Internet%20Files\Content.Outlook\MI2U583W\&#1047;&#1072;&#1088;&#1087;&#1083;&#1072;&#1090;&#1072;%20&#1075;&#1088;&#1072;&#1092;&#1080;&#1082;&#1080;.xls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&#1054;&#1073;&#1097;&#1080;&#1077;%20&#1076;&#1086;&#1082;&#1091;&#1084;&#1077;&#1085;&#1090;&#1099;\&#1041;&#1072;&#1083;&#1072;&#1085;&#1089;&#1086;&#1074;&#1072;&#1103;%202016\&#1075;&#1086;&#1076;\&#1055;&#1088;&#1077;&#1079;&#1077;&#1085;&#1090;&#1072;&#1094;&#1080;&#1103;\&#1052;&#1072;&#1090;&#1077;&#1088;&#1080;&#1072;&#1083;&#1099;\&#1050;&#1086;&#1087;&#1080;&#1103;%20&#1043;&#1088;&#1072;&#1092;&#1080;&#1082;&#1080;%20&#1082;%20&#1073;&#1072;&#1083;&#1072;&#1085;&#1089;&#1086;&#1074;&#1086;&#1081;%20&#1079;&#1072;%202016%20&#1075;&#1086;&#1076;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2016%20&#1054;&#1073;&#1097;&#1072;&#1103;\&#1050;&#1074;&#1072;&#1088;&#1090;&#1072;&#1083;&#1100;&#1085;&#1099;&#1077;%20&#1080;%20&#1087;&#1088;%20&#1086;&#1090;&#1095;&#1077;&#1090;&#1099;\&#1050;&#1086;&#1083;&#1083;&#1077;&#1075;&#1080;&#1080;\2016%20&#1075;&#1086;&#1076;\&#1075;&#1088;&#1072;&#1092;&#1080;&#1082;&#1080;_14.02.2017.xlsx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2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&#1054;&#1073;&#1097;&#1080;&#1077;%20&#1076;&#1086;&#1082;&#1091;&#1084;&#1077;&#1085;&#1090;&#1099;\&#1041;&#1072;&#1083;&#1072;&#1085;&#1089;&#1086;&#1074;&#1072;&#1103;%202016\&#1075;&#1086;&#1076;\&#1055;&#1088;&#1077;&#1079;&#1077;&#1085;&#1090;&#1072;&#1094;&#1080;&#1103;\&#1075;&#1088;&#1072;&#1092;&#1080;&#1082;&#1080;_28.03.2017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&#1054;&#1073;&#1097;&#1080;&#1077;%20&#1076;&#1086;&#1082;&#1091;&#1084;&#1077;&#1085;&#1090;&#1099;\&#1041;&#1072;&#1083;&#1072;&#1085;&#1089;&#1086;&#1074;&#1072;&#1103;%202016\&#1075;&#1086;&#1076;\&#1055;&#1088;&#1077;&#1079;&#1077;&#1085;&#1090;&#1072;&#1094;&#1080;&#1103;\&#1075;&#1088;&#1072;&#1092;&#1080;&#1082;&#1080;_28.03.2017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&#1054;&#1073;&#1097;&#1080;&#1077;%20&#1076;&#1086;&#1082;&#1091;&#1084;&#1077;&#1085;&#1090;&#1099;\&#1041;&#1072;&#1083;&#1072;&#1085;&#1089;&#1086;&#1074;&#1072;&#1103;%202016\&#1075;&#1086;&#1076;\&#1055;&#1088;&#1077;&#1079;&#1077;&#1085;&#1090;&#1072;&#1094;&#1080;&#1103;\&#1075;&#1088;&#1072;&#1092;&#1080;&#1082;&#1080;_28.03.2017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&#1054;&#1073;&#1097;&#1080;&#1077;%20&#1076;&#1086;&#1082;&#1091;&#1084;&#1077;&#1085;&#1090;&#1099;\&#1041;&#1072;&#1083;&#1072;&#1085;&#1089;&#1086;&#1074;&#1072;&#1103;%202016\&#1075;&#1086;&#1076;\&#1055;&#1088;&#1077;&#1079;&#1077;&#1085;&#1090;&#1072;&#1094;&#1080;&#1103;\&#1075;&#1088;&#1072;&#1092;&#1080;&#1082;&#1080;_28.03.2017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&#1054;&#1073;&#1097;&#1080;&#1077;%20&#1076;&#1086;&#1082;&#1091;&#1084;&#1077;&#1085;&#1090;&#1099;\&#1041;&#1072;&#1083;&#1072;&#1085;&#1089;&#1086;&#1074;&#1072;&#1103;%202016\&#1075;&#1086;&#1076;\&#1055;&#1088;&#1077;&#1079;&#1077;&#1085;&#1090;&#1072;&#1094;&#1080;&#1103;\&#1075;&#1088;&#1072;&#1092;&#1080;&#1082;&#1080;_28.03.2017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&#1054;&#1073;&#1097;&#1080;&#1077;%20&#1076;&#1086;&#1082;&#1091;&#1084;&#1077;&#1085;&#1090;&#1099;\&#1041;&#1072;&#1083;&#1072;&#1085;&#1089;&#1086;&#1074;&#1072;&#1103;%202016\&#1075;&#1086;&#1076;\&#1055;&#1088;&#1077;&#1079;&#1077;&#1085;&#1090;&#1072;&#1094;&#1080;&#1103;\&#1075;&#1088;&#1072;&#1092;&#1080;&#1082;&#1080;_28.03.2017.xlsx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G:\&#1050;&#1056;&#1054;\&#1050;&#1048;&#1054;\&#1044;&#1054;&#1050;&#1051;&#1040;&#1044;&#1067;\&#1044;&#1086;&#1082;&#1083;&#1072;&#1076;_11.01.2017\&#1051;&#1080;&#1085;&#1077;&#1081;&#1085;&#1099;&#1081;%20&#1050;&#1086;&#1085;&#1090;&#1088;&#1086;&#1083;&#1100;%20-%20&#1071;&#1085;&#1074;&#1072;&#1088;&#1100;%20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G:\&#1050;&#1056;&#1054;\&#1050;&#1048;&#1054;\&#1044;&#1054;&#1050;&#1051;&#1040;&#1044;&#1067;\&#1044;&#1086;&#1082;&#1083;&#1072;&#1076;_11.01.2017\&#1051;&#1080;&#1085;&#1077;&#1081;&#1085;&#1099;&#1081;%20&#1050;&#1086;&#1085;&#1090;&#1088;&#1086;&#1083;&#1100;%20-%20&#1071;&#1085;&#1074;&#1072;&#1088;&#1100;%20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ru-RU" sz="1400" dirty="0"/>
              <a:t>Объём транспортной работы </a:t>
            </a:r>
            <a:r>
              <a:rPr lang="ru-RU" sz="1400" dirty="0" smtClean="0"/>
              <a:t>за 2013-2016 гг</a:t>
            </a:r>
            <a:r>
              <a:rPr lang="ru-RU" sz="1400" b="1" i="0" dirty="0"/>
              <a:t>., </a:t>
            </a:r>
            <a:r>
              <a:rPr lang="ru-RU" sz="1200" b="1" i="0" dirty="0"/>
              <a:t>млн</a:t>
            </a:r>
            <a:r>
              <a:rPr lang="ru-RU" sz="1200" b="1" i="0" dirty="0" smtClean="0"/>
              <a:t>. км</a:t>
            </a:r>
            <a:r>
              <a:rPr lang="ru-RU" sz="1200" b="0" i="1" dirty="0"/>
              <a:t>.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3103311163125614"/>
          <c:y val="0.20360234442239436"/>
          <c:w val="0.66723754533865953"/>
          <c:h val="0.69679669106402353"/>
        </c:manualLayout>
      </c:layout>
      <c:lineChart>
        <c:grouping val="standard"/>
        <c:varyColors val="0"/>
        <c:ser>
          <c:idx val="0"/>
          <c:order val="0"/>
          <c:tx>
            <c:v>Всего</c:v>
          </c:tx>
          <c:dLbls>
            <c:dLbl>
              <c:idx val="0"/>
              <c:layout>
                <c:manualLayout>
                  <c:x val="-4.8801188202843182E-2"/>
                  <c:y val="-4.96838301716350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4.0314025037131301E-2"/>
                  <c:y val="-4.51671183378500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4.2435815828559306E-2"/>
                  <c:y val="-3.16169828364950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5.3044769785699129E-2"/>
                  <c:y val="-5.42005420054200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4.6679397411415156E-2"/>
                  <c:y val="-4.96838301716350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4.0124614857925366E-2"/>
                  <c:y val="-4.97565828464990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пробег!$A$10:$A$13</c:f>
              <c:strCache>
                <c:ptCount val="4"/>
                <c:pt idx="0">
                  <c:v>2013 год</c:v>
                </c:pt>
                <c:pt idx="1">
                  <c:v>2014 год</c:v>
                </c:pt>
                <c:pt idx="2">
                  <c:v>2015 год</c:v>
                </c:pt>
                <c:pt idx="3">
                  <c:v>2016 год</c:v>
                </c:pt>
              </c:strCache>
            </c:strRef>
          </c:cat>
          <c:val>
            <c:numRef>
              <c:f>пробег!$B$10:$B$13</c:f>
              <c:numCache>
                <c:formatCode>#,##0.00</c:formatCode>
                <c:ptCount val="4"/>
                <c:pt idx="0">
                  <c:v>61.599999999999994</c:v>
                </c:pt>
                <c:pt idx="1">
                  <c:v>62</c:v>
                </c:pt>
                <c:pt idx="2">
                  <c:v>63.199999999999996</c:v>
                </c:pt>
                <c:pt idx="3">
                  <c:v>63.099999999999994</c:v>
                </c:pt>
              </c:numCache>
            </c:numRef>
          </c:val>
          <c:smooth val="0"/>
        </c:ser>
        <c:ser>
          <c:idx val="1"/>
          <c:order val="1"/>
          <c:tx>
            <c:v>Трамвай</c:v>
          </c:tx>
          <c:dLbls>
            <c:dLbl>
              <c:idx val="0"/>
              <c:layout>
                <c:manualLayout>
                  <c:x val="-5.0922978994271145E-2"/>
                  <c:y val="-5.8717253839205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5166560577127058E-2"/>
                  <c:y val="-6.3233965672990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4.6679397411415233E-2"/>
                  <c:y val="-5.42005420054200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5.9410142159983026E-2"/>
                  <c:y val="-5.8717253839205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5.3044769785699053E-2"/>
                  <c:y val="-5.8717253839205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5.3044769785699129E-2"/>
                  <c:y val="-4.96838301716350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пробег!$A$10:$A$13</c:f>
              <c:strCache>
                <c:ptCount val="4"/>
                <c:pt idx="0">
                  <c:v>2013 год</c:v>
                </c:pt>
                <c:pt idx="1">
                  <c:v>2014 год</c:v>
                </c:pt>
                <c:pt idx="2">
                  <c:v>2015 год</c:v>
                </c:pt>
                <c:pt idx="3">
                  <c:v>2016 год</c:v>
                </c:pt>
              </c:strCache>
            </c:strRef>
          </c:cat>
          <c:val>
            <c:numRef>
              <c:f>пробег!$C$10:$C$13</c:f>
              <c:numCache>
                <c:formatCode>#,##0.00</c:formatCode>
                <c:ptCount val="4"/>
                <c:pt idx="0">
                  <c:v>34.9</c:v>
                </c:pt>
                <c:pt idx="1">
                  <c:v>34.6</c:v>
                </c:pt>
                <c:pt idx="2">
                  <c:v>34.799999999999997</c:v>
                </c:pt>
                <c:pt idx="3">
                  <c:v>34.4</c:v>
                </c:pt>
              </c:numCache>
            </c:numRef>
          </c:val>
          <c:smooth val="0"/>
        </c:ser>
        <c:ser>
          <c:idx val="2"/>
          <c:order val="2"/>
          <c:tx>
            <c:v>Троллейбус</c:v>
          </c:tx>
          <c:dLbls>
            <c:dLbl>
              <c:idx val="0"/>
              <c:layout>
                <c:manualLayout>
                  <c:x val="-4.2435815828559285E-2"/>
                  <c:y val="5.42005420054200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6070443454275368E-2"/>
                  <c:y val="4.96838301716350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8192234245703373E-2"/>
                  <c:y val="4.51671183378501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3.1826861871419476E-2"/>
                  <c:y val="4.06504065040649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4.031402503713126E-2"/>
                  <c:y val="5.42005420054200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4.0314025037131336E-2"/>
                  <c:y val="4.96838301716350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пробег!$A$10:$A$13</c:f>
              <c:strCache>
                <c:ptCount val="4"/>
                <c:pt idx="0">
                  <c:v>2013 год</c:v>
                </c:pt>
                <c:pt idx="1">
                  <c:v>2014 год</c:v>
                </c:pt>
                <c:pt idx="2">
                  <c:v>2015 год</c:v>
                </c:pt>
                <c:pt idx="3">
                  <c:v>2016 год</c:v>
                </c:pt>
              </c:strCache>
            </c:strRef>
          </c:cat>
          <c:val>
            <c:numRef>
              <c:f>пробег!$D$10:$D$13</c:f>
              <c:numCache>
                <c:formatCode>#,##0.00</c:formatCode>
                <c:ptCount val="4"/>
                <c:pt idx="0">
                  <c:v>26.7</c:v>
                </c:pt>
                <c:pt idx="1">
                  <c:v>27.4</c:v>
                </c:pt>
                <c:pt idx="2">
                  <c:v>28.4</c:v>
                </c:pt>
                <c:pt idx="3">
                  <c:v>28.7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3459712"/>
        <c:axId val="63461248"/>
      </c:lineChart>
      <c:catAx>
        <c:axId val="63459712"/>
        <c:scaling>
          <c:orientation val="minMax"/>
        </c:scaling>
        <c:delete val="0"/>
        <c:axPos val="b"/>
        <c:majorTickMark val="none"/>
        <c:minorTickMark val="none"/>
        <c:tickLblPos val="nextTo"/>
        <c:crossAx val="63461248"/>
        <c:crosses val="autoZero"/>
        <c:auto val="1"/>
        <c:lblAlgn val="ctr"/>
        <c:lblOffset val="100"/>
        <c:noMultiLvlLbl val="0"/>
      </c:catAx>
      <c:valAx>
        <c:axId val="63461248"/>
        <c:scaling>
          <c:orientation val="minMax"/>
        </c:scaling>
        <c:delete val="0"/>
        <c:axPos val="l"/>
        <c:majorGridlines/>
        <c:numFmt formatCode="#,##0.00" sourceLinked="1"/>
        <c:majorTickMark val="none"/>
        <c:minorTickMark val="none"/>
        <c:tickLblPos val="nextTo"/>
        <c:crossAx val="6345971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1524504666598652"/>
          <c:y val="0.29674005418374583"/>
          <c:w val="0.15402007957314626"/>
          <c:h val="0.31177436872115122"/>
        </c:manualLayout>
      </c:layout>
      <c:overlay val="0"/>
    </c:legend>
    <c:plotVisOnly val="1"/>
    <c:dispBlanksAs val="zero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Структура</a:t>
            </a:r>
            <a:r>
              <a:rPr lang="ru-RU" baseline="0"/>
              <a:t> доходов за </a:t>
            </a:r>
            <a:r>
              <a:rPr lang="en-US"/>
              <a:t>2015</a:t>
            </a:r>
            <a:r>
              <a:rPr lang="ru-RU"/>
              <a:t> г., %</a:t>
            </a:r>
            <a:endParaRPr lang="en-US"/>
          </a:p>
        </c:rich>
      </c:tx>
      <c:layout>
        <c:manualLayout>
          <c:xMode val="edge"/>
          <c:yMode val="edge"/>
          <c:x val="9.9857244193540307E-2"/>
          <c:y val="2.4609668693142621E-2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0602258432252194E-2"/>
          <c:y val="0.19957765109432285"/>
          <c:w val="0.63082434104480145"/>
          <c:h val="0.75120299133429624"/>
        </c:manualLayout>
      </c:layout>
      <c:pie3DChart>
        <c:varyColors val="1"/>
        <c:ser>
          <c:idx val="0"/>
          <c:order val="0"/>
          <c:tx>
            <c:strRef>
              <c:f>'доходы по видам билетов'!$E$2</c:f>
              <c:strCache>
                <c:ptCount val="1"/>
                <c:pt idx="0">
                  <c:v>2015</c:v>
                </c:pt>
              </c:strCache>
            </c:strRef>
          </c:tx>
          <c:explosion val="19"/>
          <c:dLbls>
            <c:dLbl>
              <c:idx val="0"/>
              <c:layout>
                <c:manualLayout>
                  <c:x val="-0.10832808398950131"/>
                  <c:y val="-0.1600816564596092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1544881889763779"/>
                  <c:y val="6.5463692038495187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6.5047681539807514E-2"/>
                  <c:y val="-0.15065106445027704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5405074365704286E-2"/>
                  <c:y val="-1.448162729658790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'доходы по видам билетов'!$C$3:$C$6</c:f>
              <c:strCache>
                <c:ptCount val="4"/>
                <c:pt idx="0">
                  <c:v>Разовые билеты</c:v>
                </c:pt>
                <c:pt idx="1">
                  <c:v>По ЭБ "Подорожник"</c:v>
                </c:pt>
                <c:pt idx="2">
                  <c:v>Единые билеты</c:v>
                </c:pt>
                <c:pt idx="3">
                  <c:v>Билеты на наземные виды транспорты</c:v>
                </c:pt>
              </c:strCache>
            </c:strRef>
          </c:cat>
          <c:val>
            <c:numRef>
              <c:f>'доходы по видам билетов'!$E$3:$E$6</c:f>
              <c:numCache>
                <c:formatCode>##,#0\,0</c:formatCode>
                <c:ptCount val="4"/>
                <c:pt idx="0">
                  <c:v>42.975842174517908</c:v>
                </c:pt>
                <c:pt idx="1">
                  <c:v>13.690127223423843</c:v>
                </c:pt>
                <c:pt idx="2">
                  <c:v>38.737493022568842</c:v>
                </c:pt>
                <c:pt idx="3">
                  <c:v>4.5945999935620803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371039743039548"/>
          <c:y val="0.14885759221197645"/>
          <c:w val="0.2628960500307832"/>
          <c:h val="0.55664357707024803"/>
        </c:manualLayout>
      </c:layout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Структура</a:t>
            </a:r>
            <a:r>
              <a:rPr lang="ru-RU" baseline="0"/>
              <a:t> доходов за </a:t>
            </a:r>
            <a:r>
              <a:rPr lang="en-US"/>
              <a:t>201</a:t>
            </a:r>
            <a:r>
              <a:rPr lang="ru-RU"/>
              <a:t>6 г., %</a:t>
            </a:r>
            <a:endParaRPr lang="en-US"/>
          </a:p>
        </c:rich>
      </c:tx>
      <c:layout>
        <c:manualLayout>
          <c:xMode val="edge"/>
          <c:yMode val="edge"/>
          <c:x val="0.25456176925618973"/>
          <c:y val="6.6628399313656508E-2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3845485025998539E-2"/>
          <c:y val="0.23007360672975816"/>
          <c:w val="0.84440472192347127"/>
          <c:h val="0.76992639327024182"/>
        </c:manualLayout>
      </c:layout>
      <c:pie3DChart>
        <c:varyColors val="1"/>
        <c:ser>
          <c:idx val="0"/>
          <c:order val="0"/>
          <c:tx>
            <c:strRef>
              <c:f>'доходы по видам билетов'!$D$2</c:f>
              <c:strCache>
                <c:ptCount val="1"/>
                <c:pt idx="0">
                  <c:v>2016</c:v>
                </c:pt>
              </c:strCache>
            </c:strRef>
          </c:tx>
          <c:explosion val="19"/>
          <c:dLbls>
            <c:dLbl>
              <c:idx val="0"/>
              <c:layout>
                <c:manualLayout>
                  <c:x val="-0.10832808398950131"/>
                  <c:y val="-0.1600816564596092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22031098394271814"/>
                  <c:y val="-3.9193176066856768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6.5047681539807514E-2"/>
                  <c:y val="-0.15065106445027704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.10344189947641928"/>
                  <c:y val="-6.6430890394894391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'доходы по видам билетов'!$C$3:$C$6</c:f>
              <c:strCache>
                <c:ptCount val="4"/>
                <c:pt idx="0">
                  <c:v>Разовые билеты</c:v>
                </c:pt>
                <c:pt idx="1">
                  <c:v>По ЭБ "Подорожник"</c:v>
                </c:pt>
                <c:pt idx="2">
                  <c:v>Единые билеты</c:v>
                </c:pt>
                <c:pt idx="3">
                  <c:v>Билеты на наземные виды транспорты</c:v>
                </c:pt>
              </c:strCache>
            </c:strRef>
          </c:cat>
          <c:val>
            <c:numRef>
              <c:f>'доходы по видам билетов'!$D$3:$D$6</c:f>
              <c:numCache>
                <c:formatCode>##,#0\,0</c:formatCode>
                <c:ptCount val="4"/>
                <c:pt idx="0">
                  <c:v>42.707510562495244</c:v>
                </c:pt>
                <c:pt idx="1">
                  <c:v>16.032588561451639</c:v>
                </c:pt>
                <c:pt idx="2">
                  <c:v>37.468908112003838</c:v>
                </c:pt>
                <c:pt idx="3">
                  <c:v>3.7088021480476194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Структура</a:t>
            </a:r>
            <a:r>
              <a:rPr lang="ru-RU" sz="1400" baseline="0" dirty="0">
                <a:latin typeface="Times New Roman" pitchFamily="18" charset="0"/>
                <a:cs typeface="Times New Roman" pitchFamily="18" charset="0"/>
              </a:rPr>
              <a:t> расходов на </a:t>
            </a:r>
            <a:r>
              <a:rPr lang="ru-RU" sz="1400" baseline="0" dirty="0" smtClean="0">
                <a:latin typeface="Times New Roman" pitchFamily="18" charset="0"/>
                <a:cs typeface="Times New Roman" pitchFamily="18" charset="0"/>
              </a:rPr>
              <a:t>перевозку</a:t>
            </a:r>
            <a:br>
              <a:rPr lang="ru-RU" sz="1400" baseline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aseline="0" dirty="0" smtClean="0">
                <a:latin typeface="Times New Roman" pitchFamily="18" charset="0"/>
                <a:cs typeface="Times New Roman" pitchFamily="18" charset="0"/>
              </a:rPr>
              <a:t>пассажиров </a:t>
            </a:r>
            <a:r>
              <a:rPr lang="ru-RU" sz="1400" baseline="0" dirty="0">
                <a:latin typeface="Times New Roman" pitchFamily="18" charset="0"/>
                <a:cs typeface="Times New Roman" pitchFamily="18" charset="0"/>
              </a:rPr>
              <a:t>за  2015 год</a:t>
            </a:r>
          </a:p>
        </c:rich>
      </c:tx>
      <c:layout>
        <c:manualLayout>
          <c:xMode val="edge"/>
          <c:yMode val="edge"/>
          <c:x val="4.9107433951056365E-2"/>
          <c:y val="3.6117381489841983E-2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.34019776873263302"/>
          <c:w val="0.5472882755574584"/>
          <c:h val="0.40892720238412639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  <c:spPr>
              <a:solidFill>
                <a:srgbClr val="FFFF00"/>
              </a:solidFill>
            </c:spPr>
          </c:dPt>
          <c:dPt>
            <c:idx val="1"/>
            <c:bubble3D val="0"/>
            <c:spPr>
              <a:solidFill>
                <a:srgbClr val="C00000"/>
              </a:solidFill>
            </c:spPr>
          </c:dPt>
          <c:dPt>
            <c:idx val="2"/>
            <c:bubble3D val="0"/>
            <c:spPr>
              <a:solidFill>
                <a:srgbClr val="92D050"/>
              </a:solidFill>
            </c:spPr>
          </c:dPt>
          <c:dPt>
            <c:idx val="3"/>
            <c:bubble3D val="0"/>
            <c:spPr>
              <a:solidFill>
                <a:srgbClr val="7030A0"/>
              </a:solidFill>
            </c:spPr>
          </c:dPt>
          <c:dPt>
            <c:idx val="6"/>
            <c:bubble3D val="0"/>
            <c:spPr>
              <a:solidFill>
                <a:srgbClr val="00B050"/>
              </a:solidFill>
            </c:spPr>
          </c:dPt>
          <c:dLbls>
            <c:numFmt formatCode="0.0%" sourceLinked="0"/>
            <c:txPr>
              <a:bodyPr/>
              <a:lstStyle/>
              <a:p>
                <a:pPr>
                  <a:defRPr sz="1200" b="1" i="0" baseline="0">
                    <a:latin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'диаграмма расходы 12 мес'!$A$8:$A$15</c:f>
              <c:strCache>
                <c:ptCount val="7"/>
                <c:pt idx="0">
                  <c:v>Материальные затраты (теплоэнергия, газ, вода)</c:v>
                </c:pt>
                <c:pt idx="1">
                  <c:v>Материалы и запасные части, топливо и ГСМ</c:v>
                </c:pt>
                <c:pt idx="2">
                  <c:v>Электроэнергия</c:v>
                </c:pt>
                <c:pt idx="3">
                  <c:v>Затраты на оплату труда с начислениями</c:v>
                </c:pt>
                <c:pt idx="4">
                  <c:v>Амортизация основных фондов</c:v>
                </c:pt>
                <c:pt idx="5">
                  <c:v>Капитальные ремонты</c:v>
                </c:pt>
                <c:pt idx="6">
                  <c:v>Прочие расходы (в т.ч. прочие работы, услуги, страхование, налоги)</c:v>
                </c:pt>
              </c:strCache>
            </c:strRef>
          </c:cat>
          <c:val>
            <c:numRef>
              <c:f>'диаграмма расходы 12 мес'!$K$8:$K$15</c:f>
              <c:numCache>
                <c:formatCode>0\,0%</c:formatCode>
                <c:ptCount val="7"/>
                <c:pt idx="0">
                  <c:v>1.3395295978007982E-2</c:v>
                </c:pt>
                <c:pt idx="1">
                  <c:v>8.4064205813521781E-2</c:v>
                </c:pt>
                <c:pt idx="2">
                  <c:v>9.2974946094420141E-2</c:v>
                </c:pt>
                <c:pt idx="3">
                  <c:v>0.61813072196499763</c:v>
                </c:pt>
                <c:pt idx="4">
                  <c:v>0.12902645560283438</c:v>
                </c:pt>
                <c:pt idx="5">
                  <c:v>1.8963447607642084E-2</c:v>
                </c:pt>
                <c:pt idx="6">
                  <c:v>4.4444926938576122E-2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54694278548995912"/>
          <c:y val="0.1901722329855495"/>
          <c:w val="0.43154873039581776"/>
          <c:h val="0.73735578673103819"/>
        </c:manualLayout>
      </c:layout>
      <c:overlay val="0"/>
      <c:txPr>
        <a:bodyPr/>
        <a:lstStyle/>
        <a:p>
          <a:pPr algn="l" rtl="0">
            <a:defRPr lang="ru-RU" sz="1100" b="1" i="0" u="none" strike="noStrike" kern="1200" baseline="0">
              <a:solidFill>
                <a:sysClr val="windowText" lastClr="000000"/>
              </a:solidFill>
              <a:latin typeface="Times New Roman" pitchFamily="18" charset="0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ln>
      <a:noFill/>
    </a:ln>
  </c:sp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400">
                <a:latin typeface="Times New Roman" pitchFamily="18" charset="0"/>
                <a:cs typeface="Times New Roman" pitchFamily="18" charset="0"/>
              </a:rPr>
              <a:t>Структура</a:t>
            </a:r>
            <a:r>
              <a:rPr lang="ru-RU" sz="1400" baseline="0">
                <a:latin typeface="Times New Roman" pitchFamily="18" charset="0"/>
                <a:cs typeface="Times New Roman" pitchFamily="18" charset="0"/>
              </a:rPr>
              <a:t> расходов на перевозку пассажиров за   2016 год</a:t>
            </a:r>
          </a:p>
        </c:rich>
      </c:tx>
      <c:layout>
        <c:manualLayout>
          <c:xMode val="edge"/>
          <c:yMode val="edge"/>
          <c:x val="0.29169564912621254"/>
          <c:y val="1.71195293831151E-2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6741012741498027"/>
          <c:y val="0.26117363522833192"/>
          <c:w val="0.67111513720161542"/>
          <c:h val="0.46686453926663574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  <c:spPr>
              <a:solidFill>
                <a:srgbClr val="FFFF00"/>
              </a:solidFill>
            </c:spPr>
          </c:dPt>
          <c:dPt>
            <c:idx val="1"/>
            <c:bubble3D val="0"/>
            <c:spPr>
              <a:solidFill>
                <a:srgbClr val="C00000"/>
              </a:solidFill>
            </c:spPr>
          </c:dPt>
          <c:dPt>
            <c:idx val="2"/>
            <c:bubble3D val="0"/>
            <c:spPr>
              <a:solidFill>
                <a:srgbClr val="92D050"/>
              </a:solidFill>
            </c:spPr>
          </c:dPt>
          <c:dPt>
            <c:idx val="3"/>
            <c:bubble3D val="0"/>
            <c:spPr>
              <a:solidFill>
                <a:srgbClr val="7030A0"/>
              </a:solidFill>
            </c:spPr>
          </c:dPt>
          <c:dPt>
            <c:idx val="6"/>
            <c:bubble3D val="0"/>
            <c:spPr>
              <a:solidFill>
                <a:srgbClr val="00B050"/>
              </a:solidFill>
            </c:spPr>
          </c:dPt>
          <c:dLbls>
            <c:dLbl>
              <c:idx val="6"/>
              <c:layout/>
              <c:tx>
                <c:rich>
                  <a:bodyPr/>
                  <a:lstStyle/>
                  <a:p>
                    <a:r>
                      <a:rPr lang="en-US"/>
                      <a:t>3.</a:t>
                    </a:r>
                    <a:r>
                      <a:rPr lang="ru-RU"/>
                      <a:t>6</a:t>
                    </a:r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.0%" sourceLinked="0"/>
            <c:txPr>
              <a:bodyPr/>
              <a:lstStyle/>
              <a:p>
                <a:pPr>
                  <a:defRPr sz="1200" b="1" i="0" baseline="0">
                    <a:latin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'диаграмма расходы 12 мес'!$A$8:$A$15</c:f>
              <c:strCache>
                <c:ptCount val="7"/>
                <c:pt idx="0">
                  <c:v>Материальные затраты (теплоэнергия, газ, вода)</c:v>
                </c:pt>
                <c:pt idx="1">
                  <c:v>Материалы и запасные части, топливо и ГСМ</c:v>
                </c:pt>
                <c:pt idx="2">
                  <c:v>Электроэнергия</c:v>
                </c:pt>
                <c:pt idx="3">
                  <c:v>Затраты на оплату труда с начислениями</c:v>
                </c:pt>
                <c:pt idx="4">
                  <c:v>Амортизация основных фондов</c:v>
                </c:pt>
                <c:pt idx="5">
                  <c:v>Капитальные ремонты</c:v>
                </c:pt>
                <c:pt idx="6">
                  <c:v>Прочие расходы (в т.ч. прочие работы, услуги, страхование, налоги)</c:v>
                </c:pt>
              </c:strCache>
            </c:strRef>
          </c:cat>
          <c:val>
            <c:numRef>
              <c:f>'диаграмма расходы 12 мес'!$L$8:$L$15</c:f>
              <c:numCache>
                <c:formatCode>0\,0%</c:formatCode>
                <c:ptCount val="7"/>
                <c:pt idx="0">
                  <c:v>1.3405999421507638E-2</c:v>
                </c:pt>
                <c:pt idx="1">
                  <c:v>7.2053433972383812E-2</c:v>
                </c:pt>
                <c:pt idx="2">
                  <c:v>9.9690706445840702E-2</c:v>
                </c:pt>
                <c:pt idx="3">
                  <c:v>0.63354432359302615</c:v>
                </c:pt>
                <c:pt idx="4">
                  <c:v>0.12228833821470464</c:v>
                </c:pt>
                <c:pt idx="5">
                  <c:v>2.0706322314045022E-2</c:v>
                </c:pt>
                <c:pt idx="6">
                  <c:v>3.841087603849206E-2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ln>
      <a:noFill/>
    </a:ln>
  </c:sp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ru-RU" sz="1400"/>
              <a:t>Отработанные  часы сверхурочно и в выходной день по категорияим работающих</a:t>
            </a:r>
            <a:br>
              <a:rPr lang="ru-RU" sz="1400"/>
            </a:br>
            <a:r>
              <a:rPr lang="ru-RU" sz="1400"/>
              <a:t>СПб ГУП "Горэлектротранс" за 2013 - 2016 гг</a:t>
            </a:r>
          </a:p>
        </c:rich>
      </c:tx>
      <c:layout>
        <c:manualLayout>
          <c:xMode val="edge"/>
          <c:yMode val="edge"/>
          <c:x val="0.14828853289890487"/>
          <c:y val="3.526373371706360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7.7348205405813705E-2"/>
          <c:y val="0.17434238528986123"/>
          <c:w val="0.90792060154919418"/>
          <c:h val="0.69079058322397846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'C:\Documents and Settings\id_ootiz3.OOTIZ3_1\Мои документы\Танюшке от Светы\Документы к баланс ком и год отч\Отчет 2016 год\[недокомплект 2016.xls]графики 2016'!$G$3:$K$3</c:f>
              <c:strCache>
                <c:ptCount val="1"/>
                <c:pt idx="0">
                  <c:v>2013 год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1.60015136538591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" sourceLinked="0"/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'C:\Documents and Settings\id_ootiz3.OOTIZ3_1\Мои документы\Танюшке от Светы\Документы к баланс ком и год отч\Отчет 2016 год\[недокомплект 2016.xls]графики 2016'!$A$7:$A$11</c:f>
              <c:strCache>
                <c:ptCount val="5"/>
                <c:pt idx="0">
                  <c:v>Водители троллейбуса </c:v>
                </c:pt>
                <c:pt idx="1">
                  <c:v>Водители трамвая</c:v>
                </c:pt>
                <c:pt idx="2">
                  <c:v>Кондукторы</c:v>
                </c:pt>
                <c:pt idx="3">
                  <c:v>Ремонтно-вспомогательные рабочие</c:v>
                </c:pt>
                <c:pt idx="4">
                  <c:v>Руководители, специалисты и служащие</c:v>
                </c:pt>
              </c:strCache>
            </c:strRef>
          </c:cat>
          <c:val>
            <c:numRef>
              <c:f>'C:\Documents and Settings\id_ootiz3.OOTIZ3_1\Мои документы\Танюшке от Светы\Документы к баланс ком и год отч\Отчет 2016 год\[недокомплект 2016.xls]графики 2016'!$K$7:$K$11</c:f>
              <c:numCache>
                <c:formatCode>General</c:formatCode>
                <c:ptCount val="5"/>
                <c:pt idx="0">
                  <c:v>371.8</c:v>
                </c:pt>
                <c:pt idx="1">
                  <c:v>350.1</c:v>
                </c:pt>
                <c:pt idx="2">
                  <c:v>521.70000000000005</c:v>
                </c:pt>
                <c:pt idx="3">
                  <c:v>60.5</c:v>
                </c:pt>
                <c:pt idx="4">
                  <c:v>17.3</c:v>
                </c:pt>
              </c:numCache>
            </c:numRef>
          </c:val>
        </c:ser>
        <c:ser>
          <c:idx val="3"/>
          <c:order val="1"/>
          <c:tx>
            <c:strRef>
              <c:f>'C:\Documents and Settings\id_ootiz3.OOTIZ3_1\Мои документы\Танюшке от Светы\Документы к баланс ком и год отч\Отчет 2016 год\[недокомплект 2016.xls]графики 2016'!$L$3:$P$3</c:f>
              <c:strCache>
                <c:ptCount val="1"/>
                <c:pt idx="0">
                  <c:v>2014 год</c:v>
                </c:pt>
              </c:strCache>
            </c:strRef>
          </c:tx>
          <c:invertIfNegative val="0"/>
          <c:dLbls>
            <c:numFmt formatCode="0" sourceLinked="0"/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'C:\Documents and Settings\id_ootiz3.OOTIZ3_1\Мои документы\Танюшке от Светы\Документы к баланс ком и год отч\Отчет 2016 год\[недокомплект 2016.xls]графики 2016'!$A$7:$A$11</c:f>
              <c:strCache>
                <c:ptCount val="5"/>
                <c:pt idx="0">
                  <c:v>Водители троллейбуса </c:v>
                </c:pt>
                <c:pt idx="1">
                  <c:v>Водители трамвая</c:v>
                </c:pt>
                <c:pt idx="2">
                  <c:v>Кондукторы</c:v>
                </c:pt>
                <c:pt idx="3">
                  <c:v>Ремонтно-вспомогательные рабочие</c:v>
                </c:pt>
                <c:pt idx="4">
                  <c:v>Руководители, специалисты и служащие</c:v>
                </c:pt>
              </c:strCache>
            </c:strRef>
          </c:cat>
          <c:val>
            <c:numRef>
              <c:f>'C:\Documents and Settings\id_ootiz3.OOTIZ3_1\Мои документы\Танюшке от Светы\Документы к баланс ком и год отч\Отчет 2016 год\[недокомплект 2016.xls]графики 2016'!$P$7:$P$11</c:f>
              <c:numCache>
                <c:formatCode>General</c:formatCode>
                <c:ptCount val="5"/>
                <c:pt idx="0">
                  <c:v>303.5</c:v>
                </c:pt>
                <c:pt idx="1">
                  <c:v>279.10000000000002</c:v>
                </c:pt>
                <c:pt idx="2">
                  <c:v>525</c:v>
                </c:pt>
                <c:pt idx="3">
                  <c:v>56.3</c:v>
                </c:pt>
                <c:pt idx="4">
                  <c:v>17.899999999999999</c:v>
                </c:pt>
              </c:numCache>
            </c:numRef>
          </c:val>
        </c:ser>
        <c:ser>
          <c:idx val="0"/>
          <c:order val="2"/>
          <c:tx>
            <c:strRef>
              <c:f>'C:\Documents and Settings\id_ootiz3.OOTIZ3_1\Мои документы\Танюшке от Светы\Документы к баланс ком и год отч\Отчет 2016 год\[недокомплект 2016.xls]графики 2016'!$Q$3:$U$3</c:f>
              <c:strCache>
                <c:ptCount val="1"/>
                <c:pt idx="0">
                  <c:v>2015 год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4.2061212059989211E-4"/>
                  <c:y val="2.090093904078276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6030552657333851E-2"/>
                  <c:y val="-9.024404877376374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" sourceLinked="0"/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'C:\Documents and Settings\id_ootiz3.OOTIZ3_1\Мои документы\Танюшке от Светы\Документы к баланс ком и год отч\Отчет 2016 год\[недокомплект 2016.xls]графики 2016'!$A$7:$A$11</c:f>
              <c:strCache>
                <c:ptCount val="5"/>
                <c:pt idx="0">
                  <c:v>Водители троллейбуса </c:v>
                </c:pt>
                <c:pt idx="1">
                  <c:v>Водители трамвая</c:v>
                </c:pt>
                <c:pt idx="2">
                  <c:v>Кондукторы</c:v>
                </c:pt>
                <c:pt idx="3">
                  <c:v>Ремонтно-вспомогательные рабочие</c:v>
                </c:pt>
                <c:pt idx="4">
                  <c:v>Руководители, специалисты и служащие</c:v>
                </c:pt>
              </c:strCache>
            </c:strRef>
          </c:cat>
          <c:val>
            <c:numRef>
              <c:f>'C:\Documents and Settings\id_ootiz3.OOTIZ3_1\Мои документы\Танюшке от Светы\Документы к баланс ком и год отч\Отчет 2016 год\[недокомплект 2016.xls]графики 2016'!$U$7:$U$11</c:f>
              <c:numCache>
                <c:formatCode>General</c:formatCode>
                <c:ptCount val="5"/>
                <c:pt idx="0">
                  <c:v>308.10000000000002</c:v>
                </c:pt>
                <c:pt idx="1">
                  <c:v>280.89999999999998</c:v>
                </c:pt>
                <c:pt idx="2">
                  <c:v>511.4</c:v>
                </c:pt>
                <c:pt idx="3">
                  <c:v>50.3</c:v>
                </c:pt>
                <c:pt idx="4">
                  <c:v>10</c:v>
                </c:pt>
              </c:numCache>
            </c:numRef>
          </c:val>
        </c:ser>
        <c:ser>
          <c:idx val="1"/>
          <c:order val="3"/>
          <c:tx>
            <c:strRef>
              <c:f>'C:\Documents and Settings\id_ootiz3.OOTIZ3_1\Мои документы\Танюшке от Светы\Документы к баланс ком и год отч\Отчет 2016 год\[недокомплект 2016.xls]графики 2016'!$Z$3:$AD$3</c:f>
              <c:strCache>
                <c:ptCount val="1"/>
                <c:pt idx="0">
                  <c:v>2016 год</c:v>
                </c:pt>
              </c:strCache>
            </c:strRef>
          </c:tx>
          <c:invertIfNegative val="0"/>
          <c:dLbls>
            <c:numFmt formatCode="0" sourceLinked="0"/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'C:\Documents and Settings\id_ootiz3.OOTIZ3_1\Мои документы\Танюшке от Светы\Документы к баланс ком и год отч\Отчет 2016 год\[недокомплект 2016.xls]графики 2016'!$A$7:$A$11</c:f>
              <c:strCache>
                <c:ptCount val="5"/>
                <c:pt idx="0">
                  <c:v>Водители троллейбуса </c:v>
                </c:pt>
                <c:pt idx="1">
                  <c:v>Водители трамвая</c:v>
                </c:pt>
                <c:pt idx="2">
                  <c:v>Кондукторы</c:v>
                </c:pt>
                <c:pt idx="3">
                  <c:v>Ремонтно-вспомогательные рабочие</c:v>
                </c:pt>
                <c:pt idx="4">
                  <c:v>Руководители, специалисты и служащие</c:v>
                </c:pt>
              </c:strCache>
            </c:strRef>
          </c:cat>
          <c:val>
            <c:numRef>
              <c:f>'C:\Documents and Settings\id_ootiz3.OOTIZ3_1\Мои документы\Танюшке от Светы\Документы к баланс ком и год отч\Отчет 2016 год\[недокомплект 2016.xls]графики 2016'!$AD$7:$AD$11</c:f>
              <c:numCache>
                <c:formatCode>General</c:formatCode>
                <c:ptCount val="5"/>
                <c:pt idx="0">
                  <c:v>263.3</c:v>
                </c:pt>
                <c:pt idx="1">
                  <c:v>227.1</c:v>
                </c:pt>
                <c:pt idx="2">
                  <c:v>451.4</c:v>
                </c:pt>
                <c:pt idx="3">
                  <c:v>35.799999999999997</c:v>
                </c:pt>
                <c:pt idx="4">
                  <c:v>12.4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69749376"/>
        <c:axId val="69763456"/>
      </c:barChart>
      <c:catAx>
        <c:axId val="69749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ru-RU"/>
          </a:p>
        </c:txPr>
        <c:crossAx val="697634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97634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ru-RU"/>
          </a:p>
        </c:txPr>
        <c:crossAx val="6974937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22723685401393792"/>
          <c:y val="0.93712752025093371"/>
          <c:w val="0.34322744139741151"/>
          <c:h val="4.6445375026273668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Водители трамвая</a:t>
            </a:r>
          </a:p>
        </c:rich>
      </c:tx>
      <c:layout>
        <c:manualLayout>
          <c:xMode val="edge"/>
          <c:yMode val="edge"/>
          <c:x val="0.38858265096730216"/>
          <c:y val="3.6630167661714681E-2"/>
        </c:manualLayout>
      </c:layout>
      <c:overlay val="0"/>
    </c:title>
    <c:autoTitleDeleted val="0"/>
    <c:view3D>
      <c:rotX val="15"/>
      <c:hPercent val="41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837816444431042E-2"/>
          <c:y val="0.17948782154240192"/>
          <c:w val="0.92516865792850411"/>
          <c:h val="0.71014733743034408"/>
        </c:manualLayout>
      </c:layout>
      <c:bar3DChart>
        <c:barDir val="col"/>
        <c:grouping val="clustered"/>
        <c:varyColors val="0"/>
        <c:ser>
          <c:idx val="0"/>
          <c:order val="0"/>
          <c:invertIfNegative val="0"/>
          <c:dPt>
            <c:idx val="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"/>
            <c:invertIfNegative val="0"/>
            <c:bubble3D val="0"/>
            <c:spPr>
              <a:solidFill>
                <a:srgbClr val="FF99FF"/>
              </a:solidFill>
            </c:spPr>
          </c:dPt>
          <c:dPt>
            <c:idx val="3"/>
            <c:invertIfNegative val="0"/>
            <c:bubble3D val="0"/>
            <c:spPr>
              <a:solidFill>
                <a:srgbClr val="7030A0"/>
              </a:solidFill>
            </c:spPr>
          </c:dPt>
          <c:dLbls>
            <c:dLbl>
              <c:idx val="0"/>
              <c:layout>
                <c:manualLayout>
                  <c:x val="1.0160566081087624E-2"/>
                  <c:y val="-2.00196748081518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1121810336495078E-2"/>
                  <c:y val="-1.99005375599113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7608119752600879E-2"/>
                  <c:y val="-3.25579718969394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8569364008008387E-2"/>
                  <c:y val="-4.0085369991368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('C:\Documents and Settings\id_ootiz3.OOTIZ3_1\Мои документы\Танюшке от Светы\Документы к баланс ком и год отч\Отчет 2016 год\[ФЗП 2016 к 2015.xls]год'!$J$2;'C:\Documents and Settings\id_ootiz3.OOTIZ3_1\Мои документы\Танюшке от Светы\Документы к баланс ком и год отч\Отчет 2016 год\[ФЗП 2016 к 2015.xls]год'!$S$2;'C:\Documents and Settings\id_ootiz3.OOTIZ3_1\Мои документы\Танюшке от Светы\Документы к баланс ком и год отч\Отчет 2016 год\[ФЗП 2016 к 2015.xls]год'!$AB$2;'C:\Documents and Settings\id_ootiz3.OOTIZ3_1\Мои документы\Танюшке от Светы\Документы к баланс ком и год отч\Отчет 2016 год\[ФЗП 2016 к 2015.xls]год'!$AM$2)</c:f>
              <c:strCache>
                <c:ptCount val="4"/>
                <c:pt idx="0">
                  <c:v>2013 год</c:v>
                </c:pt>
                <c:pt idx="1">
                  <c:v>2014 год</c:v>
                </c:pt>
                <c:pt idx="2">
                  <c:v>2015 год</c:v>
                </c:pt>
                <c:pt idx="3">
                  <c:v>2016 год</c:v>
                </c:pt>
              </c:strCache>
            </c:strRef>
          </c:cat>
          <c:val>
            <c:numRef>
              <c:f>('C:\Documents and Settings\id_ootiz3.OOTIZ3_1\Мои документы\Танюшке от Светы\Документы к баланс ком и год отч\Отчет 2016 год\[ФЗП 2016 к 2015.xls]год'!$N$6;'C:\Documents and Settings\id_ootiz3.OOTIZ3_1\Мои документы\Танюшке от Светы\Документы к баланс ком и год отч\Отчет 2016 год\[ФЗП 2016 к 2015.xls]год'!$W$6;'C:\Documents and Settings\id_ootiz3.OOTIZ3_1\Мои документы\Танюшке от Светы\Документы к баланс ком и год отч\Отчет 2016 год\[ФЗП 2016 к 2015.xls]год'!$AF$6;'C:\Documents and Settings\id_ootiz3.OOTIZ3_1\Мои документы\Танюшке от Светы\Документы к баланс ком и год отч\Отчет 2016 год\[ФЗП 2016 к 2015.xls]год'!$AQ$6)</c:f>
              <c:numCache>
                <c:formatCode>General</c:formatCode>
                <c:ptCount val="4"/>
                <c:pt idx="0">
                  <c:v>38426</c:v>
                </c:pt>
                <c:pt idx="1">
                  <c:v>40762</c:v>
                </c:pt>
                <c:pt idx="2">
                  <c:v>44458</c:v>
                </c:pt>
                <c:pt idx="3">
                  <c:v>51407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4993664"/>
        <c:axId val="74995200"/>
        <c:axId val="0"/>
      </c:bar3DChart>
      <c:catAx>
        <c:axId val="749936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ru-RU"/>
          </a:p>
        </c:txPr>
        <c:crossAx val="749952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74995200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749936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1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Водители троллейбуса</a:t>
            </a:r>
          </a:p>
        </c:rich>
      </c:tx>
      <c:layout>
        <c:manualLayout>
          <c:xMode val="edge"/>
          <c:yMode val="edge"/>
          <c:x val="0.36397091492678918"/>
          <c:y val="3.6496415403340636E-2"/>
        </c:manualLayout>
      </c:layout>
      <c:overlay val="0"/>
    </c:title>
    <c:autoTitleDeleted val="0"/>
    <c:view3D>
      <c:rotX val="15"/>
      <c:hPercent val="41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6355916890229913E-2"/>
          <c:y val="0.14368242837170167"/>
          <c:w val="0.91493402525793099"/>
          <c:h val="0.73452876580964677"/>
        </c:manualLayout>
      </c:layout>
      <c:bar3DChart>
        <c:barDir val="col"/>
        <c:grouping val="clustered"/>
        <c:varyColors val="0"/>
        <c:ser>
          <c:idx val="0"/>
          <c:order val="0"/>
          <c:invertIfNegative val="0"/>
          <c:dPt>
            <c:idx val="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"/>
            <c:invertIfNegative val="0"/>
            <c:bubble3D val="0"/>
            <c:spPr>
              <a:solidFill>
                <a:srgbClr val="FF99FF"/>
              </a:solidFill>
            </c:spPr>
          </c:dPt>
          <c:dPt>
            <c:idx val="3"/>
            <c:invertIfNegative val="0"/>
            <c:bubble3D val="0"/>
            <c:spPr>
              <a:solidFill>
                <a:srgbClr val="7030A0"/>
              </a:solidFill>
            </c:spPr>
          </c:dPt>
          <c:dLbls>
            <c:dLbl>
              <c:idx val="0"/>
              <c:layout>
                <c:manualLayout>
                  <c:x val="1.0717172856810266E-2"/>
                  <c:y val="-1.79801675316536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2565795047653469E-2"/>
                  <c:y val="-1.80928632108252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9929128070720774E-2"/>
                  <c:y val="-2.98434445126674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9939513317489225E-2"/>
                  <c:y val="-3.86080759776554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('C:\Documents and Settings\id_ootiz3.OOTIZ3_1\Мои документы\Танюшке от Светы\Документы к баланс ком и год отч\Отчет 2016 год\[ФЗП 2016 к 2015.xls]год'!$J$2;'C:\Documents and Settings\id_ootiz3.OOTIZ3_1\Мои документы\Танюшке от Светы\Документы к баланс ком и год отч\Отчет 2016 год\[ФЗП 2016 к 2015.xls]год'!$S$2;'C:\Documents and Settings\id_ootiz3.OOTIZ3_1\Мои документы\Танюшке от Светы\Документы к баланс ком и год отч\Отчет 2016 год\[ФЗП 2016 к 2015.xls]год'!$AB$2;'C:\Documents and Settings\id_ootiz3.OOTIZ3_1\Мои документы\Танюшке от Светы\Документы к баланс ком и год отч\Отчет 2016 год\[ФЗП 2016 к 2015.xls]год'!$AM$2)</c:f>
              <c:strCache>
                <c:ptCount val="4"/>
                <c:pt idx="0">
                  <c:v>2013 год</c:v>
                </c:pt>
                <c:pt idx="1">
                  <c:v>2014 год</c:v>
                </c:pt>
                <c:pt idx="2">
                  <c:v>2015 год</c:v>
                </c:pt>
                <c:pt idx="3">
                  <c:v>2016 год</c:v>
                </c:pt>
              </c:strCache>
            </c:strRef>
          </c:cat>
          <c:val>
            <c:numRef>
              <c:f>('C:\Documents and Settings\id_ootiz3.OOTIZ3_1\Мои документы\Танюшке от Светы\Документы к баланс ком и год отч\Отчет 2016 год\[ФЗП 2016 к 2015.xls]год'!$N$5;'C:\Documents and Settings\id_ootiz3.OOTIZ3_1\Мои документы\Танюшке от Светы\Документы к баланс ком и год отч\Отчет 2016 год\[ФЗП 2016 к 2015.xls]год'!$W$5;'C:\Documents and Settings\id_ootiz3.OOTIZ3_1\Мои документы\Танюшке от Светы\Документы к баланс ком и год отч\Отчет 2016 год\[ФЗП 2016 к 2015.xls]год'!$AF$5;'C:\Documents and Settings\id_ootiz3.OOTIZ3_1\Мои документы\Танюшке от Светы\Документы к баланс ком и год отч\Отчет 2016 год\[ФЗП 2016 к 2015.xls]год'!$AQ$5)</c:f>
              <c:numCache>
                <c:formatCode>General</c:formatCode>
                <c:ptCount val="4"/>
                <c:pt idx="0">
                  <c:v>43413</c:v>
                </c:pt>
                <c:pt idx="1">
                  <c:v>46097</c:v>
                </c:pt>
                <c:pt idx="2">
                  <c:v>50634</c:v>
                </c:pt>
                <c:pt idx="3">
                  <c:v>58182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5029504"/>
        <c:axId val="76415744"/>
        <c:axId val="0"/>
      </c:bar3DChart>
      <c:catAx>
        <c:axId val="750295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ru-RU"/>
          </a:p>
        </c:txPr>
        <c:crossAx val="764157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76415744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750295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1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Кондукторы</a:t>
            </a:r>
            <a:endParaRPr lang="ru-RU" dirty="0"/>
          </a:p>
        </c:rich>
      </c:tx>
      <c:layout>
        <c:manualLayout>
          <c:xMode val="edge"/>
          <c:yMode val="edge"/>
          <c:x val="0.40488638227585499"/>
          <c:y val="7.3410770896256999E-2"/>
        </c:manualLayout>
      </c:layout>
      <c:overlay val="0"/>
    </c:title>
    <c:autoTitleDeleted val="0"/>
    <c:view3D>
      <c:rotX val="15"/>
      <c:hPercent val="37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1535529274233195E-2"/>
          <c:y val="9.2766501396485679E-2"/>
          <c:w val="0.9227762629475863"/>
          <c:h val="0.82232206757388715"/>
        </c:manualLayout>
      </c:layout>
      <c:bar3DChart>
        <c:barDir val="col"/>
        <c:grouping val="clustered"/>
        <c:varyColors val="0"/>
        <c:ser>
          <c:idx val="0"/>
          <c:order val="0"/>
          <c:invertIfNegative val="0"/>
          <c:dPt>
            <c:idx val="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"/>
            <c:invertIfNegative val="0"/>
            <c:bubble3D val="0"/>
            <c:spPr>
              <a:solidFill>
                <a:srgbClr val="FF99FF"/>
              </a:solidFill>
            </c:spPr>
          </c:dPt>
          <c:dPt>
            <c:idx val="3"/>
            <c:invertIfNegative val="0"/>
            <c:bubble3D val="0"/>
            <c:spPr>
              <a:solidFill>
                <a:srgbClr val="7030A0"/>
              </a:solidFill>
            </c:spPr>
          </c:dPt>
          <c:dLbls>
            <c:dLbl>
              <c:idx val="0"/>
              <c:layout>
                <c:manualLayout>
                  <c:x val="8.9568253509595859E-3"/>
                  <c:y val="-1.87413708847587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1814009487346218E-2"/>
                  <c:y val="-1.92410684889608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834091839437494E-2"/>
                  <c:y val="-2.66074572624184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9363240145440469E-2"/>
                  <c:y val="-3.56598382248715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('C:\Documents and Settings\id_ootiz3.OOTIZ3_1\Мои документы\Танюшке от Светы\Документы к баланс ком и год отч\Отчет 2016 год\[ФЗП 2016 к 2015.xls]год'!$J$2;'C:\Documents and Settings\id_ootiz3.OOTIZ3_1\Мои документы\Танюшке от Светы\Документы к баланс ком и год отч\Отчет 2016 год\[ФЗП 2016 к 2015.xls]год'!$S$2;'C:\Documents and Settings\id_ootiz3.OOTIZ3_1\Мои документы\Танюшке от Светы\Документы к баланс ком и год отч\Отчет 2016 год\[ФЗП 2016 к 2015.xls]год'!$AB$2;'C:\Documents and Settings\id_ootiz3.OOTIZ3_1\Мои документы\Танюшке от Светы\Документы к баланс ком и год отч\Отчет 2016 год\[ФЗП 2016 к 2015.xls]год'!$AM$2)</c:f>
              <c:strCache>
                <c:ptCount val="4"/>
                <c:pt idx="0">
                  <c:v>2013 год</c:v>
                </c:pt>
                <c:pt idx="1">
                  <c:v>2014 год</c:v>
                </c:pt>
                <c:pt idx="2">
                  <c:v>2015 год</c:v>
                </c:pt>
                <c:pt idx="3">
                  <c:v>2016 год</c:v>
                </c:pt>
              </c:strCache>
            </c:strRef>
          </c:cat>
          <c:val>
            <c:numRef>
              <c:f>('C:\Documents and Settings\id_ootiz3.OOTIZ3_1\Мои документы\Танюшке от Светы\Документы к баланс ком и год отч\Отчет 2016 год\[ФЗП 2016 к 2015.xls]год'!$N$7;'C:\Documents and Settings\id_ootiz3.OOTIZ3_1\Мои документы\Танюшке от Светы\Документы к баланс ком и год отч\Отчет 2016 год\[ФЗП 2016 к 2015.xls]год'!$W$7;'C:\Documents and Settings\id_ootiz3.OOTIZ3_1\Мои документы\Танюшке от Светы\Документы к баланс ком и год отч\Отчет 2016 год\[ФЗП 2016 к 2015.xls]год'!$AF$7;'C:\Documents and Settings\id_ootiz3.OOTIZ3_1\Мои документы\Танюшке от Светы\Документы к баланс ком и год отч\Отчет 2016 год\[ФЗП 2016 к 2015.xls]год'!$AQ$7)</c:f>
              <c:numCache>
                <c:formatCode>General</c:formatCode>
                <c:ptCount val="4"/>
                <c:pt idx="0">
                  <c:v>22948</c:v>
                </c:pt>
                <c:pt idx="1">
                  <c:v>24938</c:v>
                </c:pt>
                <c:pt idx="2">
                  <c:v>26958</c:v>
                </c:pt>
                <c:pt idx="3">
                  <c:v>31645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6441856"/>
        <c:axId val="76464128"/>
        <c:axId val="0"/>
      </c:bar3DChart>
      <c:catAx>
        <c:axId val="764418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ru-RU"/>
          </a:p>
        </c:txPr>
        <c:crossAx val="764641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76464128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764418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1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Ремонтно-вспомогательные </a:t>
            </a:r>
            <a:r>
              <a:rPr lang="ru-RU" dirty="0"/>
              <a:t>рабочие</a:t>
            </a:r>
          </a:p>
        </c:rich>
      </c:tx>
      <c:layout>
        <c:manualLayout>
          <c:xMode val="edge"/>
          <c:yMode val="edge"/>
          <c:x val="0.2849267263315774"/>
          <c:y val="3.6496415403340636E-2"/>
        </c:manualLayout>
      </c:layout>
      <c:overlay val="0"/>
    </c:title>
    <c:autoTitleDeleted val="0"/>
    <c:view3D>
      <c:rotX val="15"/>
      <c:hPercent val="41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415472923053264E-2"/>
          <c:y val="0.16242607410546114"/>
          <c:w val="0.92011097218925619"/>
          <c:h val="0.69523961161938075"/>
        </c:manualLayout>
      </c:layout>
      <c:bar3DChart>
        <c:barDir val="col"/>
        <c:grouping val="clustered"/>
        <c:varyColors val="0"/>
        <c:ser>
          <c:idx val="0"/>
          <c:order val="0"/>
          <c:invertIfNegative val="0"/>
          <c:dPt>
            <c:idx val="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"/>
            <c:invertIfNegative val="0"/>
            <c:bubble3D val="0"/>
            <c:spPr>
              <a:solidFill>
                <a:srgbClr val="FF99FF"/>
              </a:solidFill>
            </c:spPr>
          </c:dPt>
          <c:dPt>
            <c:idx val="3"/>
            <c:invertIfNegative val="0"/>
            <c:bubble3D val="0"/>
            <c:spPr>
              <a:solidFill>
                <a:srgbClr val="7030A0"/>
              </a:solidFill>
            </c:spPr>
          </c:dPt>
          <c:dLbls>
            <c:dLbl>
              <c:idx val="0"/>
              <c:layout>
                <c:manualLayout>
                  <c:x val="1.0717172856810266E-2"/>
                  <c:y val="-1.69056852293865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2565795047653469E-2"/>
                  <c:y val="-1.72264583544352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9929128070720774E-2"/>
                  <c:y val="-3.19572875632453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9939513317489225E-2"/>
                  <c:y val="-4.05552622939852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('C:\Documents and Settings\id_ootiz3.OOTIZ3_1\Мои документы\Танюшке от Светы\Документы к баланс ком и год отч\Отчет 2016 год\[ФЗП 2016 к 2015.xls]год'!$J$2;'C:\Documents and Settings\id_ootiz3.OOTIZ3_1\Мои документы\Танюшке от Светы\Документы к баланс ком и год отч\Отчет 2016 год\[ФЗП 2016 к 2015.xls]год'!$S$2;'C:\Documents and Settings\id_ootiz3.OOTIZ3_1\Мои документы\Танюшке от Светы\Документы к баланс ком и год отч\Отчет 2016 год\[ФЗП 2016 к 2015.xls]год'!$AB$2;'C:\Documents and Settings\id_ootiz3.OOTIZ3_1\Мои документы\Танюшке от Светы\Документы к баланс ком и год отч\Отчет 2016 год\[ФЗП 2016 к 2015.xls]год'!$AM$2)</c:f>
              <c:strCache>
                <c:ptCount val="4"/>
                <c:pt idx="0">
                  <c:v>2013 год</c:v>
                </c:pt>
                <c:pt idx="1">
                  <c:v>2014 год</c:v>
                </c:pt>
                <c:pt idx="2">
                  <c:v>2015 год</c:v>
                </c:pt>
                <c:pt idx="3">
                  <c:v>2016 год</c:v>
                </c:pt>
              </c:strCache>
            </c:strRef>
          </c:cat>
          <c:val>
            <c:numRef>
              <c:f>('C:\Documents and Settings\id_ootiz3.OOTIZ3_1\Мои документы\Танюшке от Светы\Документы к баланс ком и год отч\Отчет 2016 год\[ФЗП 2016 к 2015.xls]год'!$N$8;'C:\Documents and Settings\id_ootiz3.OOTIZ3_1\Мои документы\Танюшке от Светы\Документы к баланс ком и год отч\Отчет 2016 год\[ФЗП 2016 к 2015.xls]год'!$W$8;'C:\Documents and Settings\id_ootiz3.OOTIZ3_1\Мои документы\Танюшке от Светы\Документы к баланс ком и год отч\Отчет 2016 год\[ФЗП 2016 к 2015.xls]год'!$AF$8;'C:\Documents and Settings\id_ootiz3.OOTIZ3_1\Мои документы\Танюшке от Светы\Документы к баланс ком и год отч\Отчет 2016 год\[ФЗП 2016 к 2015.xls]год'!$AQ$8)</c:f>
              <c:numCache>
                <c:formatCode>General</c:formatCode>
                <c:ptCount val="4"/>
                <c:pt idx="0">
                  <c:v>25423</c:v>
                </c:pt>
                <c:pt idx="1">
                  <c:v>27968</c:v>
                </c:pt>
                <c:pt idx="2">
                  <c:v>30783</c:v>
                </c:pt>
                <c:pt idx="3">
                  <c:v>36597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6486144"/>
        <c:axId val="76487680"/>
        <c:axId val="0"/>
      </c:bar3DChart>
      <c:catAx>
        <c:axId val="764861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ru-RU"/>
          </a:p>
        </c:txPr>
        <c:crossAx val="764876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76487680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764861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1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Среднемесячная заработная плата за декабрь 2016 года</a:t>
            </a:r>
          </a:p>
        </c:rich>
      </c:tx>
      <c:layout>
        <c:manualLayout>
          <c:xMode val="edge"/>
          <c:yMode val="edge"/>
          <c:x val="0.16712298274902615"/>
          <c:y val="2.669085212515975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3953504216824375"/>
          <c:y val="0.20755493259677618"/>
          <c:w val="0.82790791686491283"/>
          <c:h val="0.58974234241662205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1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Lbls>
            <c:dLbl>
              <c:idx val="2"/>
              <c:layout>
                <c:manualLayout>
                  <c:x val="1.6033572027350496E-3"/>
                  <c:y val="-2.44203635493492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'C:\Users\id_pln9\AppData\Local\Microsoft\Windows\Temporary Internet Files\Content.Outlook\MI2U583W\[Зарплата за декабрь.xls]Лист1'!$A$5:$A$7</c:f>
              <c:strCache>
                <c:ptCount val="3"/>
                <c:pt idx="0">
                  <c:v>Санкт-Петрбург</c:v>
                </c:pt>
                <c:pt idx="1">
                  <c:v>Сухопутный транспорт</c:v>
                </c:pt>
                <c:pt idx="2">
                  <c:v>СПб ГУП "Горэлектротранс"</c:v>
                </c:pt>
              </c:strCache>
            </c:strRef>
          </c:cat>
          <c:val>
            <c:numRef>
              <c:f>'C:\Users\id_pln9\AppData\Local\Microsoft\Windows\Temporary Internet Files\Content.Outlook\MI2U583W\[Зарплата за декабрь.xls]Лист1'!$B$5:$B$7</c:f>
              <c:numCache>
                <c:formatCode>General</c:formatCode>
                <c:ptCount val="3"/>
                <c:pt idx="0">
                  <c:v>65086</c:v>
                </c:pt>
                <c:pt idx="1">
                  <c:v>59651</c:v>
                </c:pt>
                <c:pt idx="2">
                  <c:v>46851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6556928"/>
        <c:axId val="76558720"/>
      </c:barChart>
      <c:catAx>
        <c:axId val="765569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100"/>
            </a:pPr>
            <a:endParaRPr lang="ru-RU"/>
          </a:p>
        </c:txPr>
        <c:crossAx val="765587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765587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ru-RU"/>
          </a:p>
        </c:txPr>
        <c:crossAx val="7655692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ru-RU" sz="1200"/>
              <a:t>Количество перевезенных пассажиров по видам билетов за 2015-2016 гг., млн. пасс.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Лист5!$B$4</c:f>
              <c:strCache>
                <c:ptCount val="1"/>
                <c:pt idx="0">
                  <c:v>Билеты длительного пользования</c:v>
                </c:pt>
              </c:strCache>
            </c:strRef>
          </c:tx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Лист5!$C$3:$D$3</c:f>
              <c:numCache>
                <c:formatCode>General</c:formatCode>
                <c:ptCount val="2"/>
                <c:pt idx="0">
                  <c:v>2015</c:v>
                </c:pt>
                <c:pt idx="1">
                  <c:v>2016</c:v>
                </c:pt>
              </c:numCache>
            </c:numRef>
          </c:cat>
          <c:val>
            <c:numRef>
              <c:f>Лист5!$C$4:$D$4</c:f>
              <c:numCache>
                <c:formatCode>0\,0</c:formatCode>
                <c:ptCount val="2"/>
                <c:pt idx="0">
                  <c:v>198.40100000000001</c:v>
                </c:pt>
                <c:pt idx="1">
                  <c:v>198.44899999999996</c:v>
                </c:pt>
              </c:numCache>
            </c:numRef>
          </c:val>
        </c:ser>
        <c:ser>
          <c:idx val="1"/>
          <c:order val="1"/>
          <c:tx>
            <c:strRef>
              <c:f>Лист5!$B$5</c:f>
              <c:strCache>
                <c:ptCount val="1"/>
                <c:pt idx="0">
                  <c:v>Разовые билеты</c:v>
                </c:pt>
              </c:strCache>
            </c:strRef>
          </c:tx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Лист5!$C$3:$D$3</c:f>
              <c:numCache>
                <c:formatCode>General</c:formatCode>
                <c:ptCount val="2"/>
                <c:pt idx="0">
                  <c:v>2015</c:v>
                </c:pt>
                <c:pt idx="1">
                  <c:v>2016</c:v>
                </c:pt>
              </c:numCache>
            </c:numRef>
          </c:cat>
          <c:val>
            <c:numRef>
              <c:f>Лист5!$C$5:$D$5</c:f>
              <c:numCache>
                <c:formatCode>0\,0</c:formatCode>
                <c:ptCount val="2"/>
                <c:pt idx="0">
                  <c:v>74.144999999999996</c:v>
                </c:pt>
                <c:pt idx="1">
                  <c:v>76.007000000000005</c:v>
                </c:pt>
              </c:numCache>
            </c:numRef>
          </c:val>
        </c:ser>
        <c:ser>
          <c:idx val="2"/>
          <c:order val="2"/>
          <c:tx>
            <c:strRef>
              <c:f>Лист5!$B$6</c:f>
              <c:strCache>
                <c:ptCount val="1"/>
                <c:pt idx="0">
                  <c:v>Электронный билет "Подорожник"</c:v>
                </c:pt>
              </c:strCache>
            </c:strRef>
          </c:tx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Лист5!$C$3:$D$3</c:f>
              <c:numCache>
                <c:formatCode>General</c:formatCode>
                <c:ptCount val="2"/>
                <c:pt idx="0">
                  <c:v>2015</c:v>
                </c:pt>
                <c:pt idx="1">
                  <c:v>2016</c:v>
                </c:pt>
              </c:numCache>
            </c:numRef>
          </c:cat>
          <c:val>
            <c:numRef>
              <c:f>Лист5!$C$6:$D$6</c:f>
              <c:numCache>
                <c:formatCode>0\,0</c:formatCode>
                <c:ptCount val="2"/>
                <c:pt idx="0">
                  <c:v>26.829000000000001</c:v>
                </c:pt>
                <c:pt idx="1">
                  <c:v>30.259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72629248"/>
        <c:axId val="72659712"/>
      </c:barChart>
      <c:catAx>
        <c:axId val="726292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72659712"/>
        <c:crosses val="autoZero"/>
        <c:auto val="1"/>
        <c:lblAlgn val="ctr"/>
        <c:lblOffset val="100"/>
        <c:noMultiLvlLbl val="0"/>
      </c:catAx>
      <c:valAx>
        <c:axId val="72659712"/>
        <c:scaling>
          <c:orientation val="minMax"/>
        </c:scaling>
        <c:delete val="0"/>
        <c:axPos val="l"/>
        <c:majorGridlines/>
        <c:numFmt formatCode="#,##0.0" sourceLinked="0"/>
        <c:majorTickMark val="out"/>
        <c:minorTickMark val="none"/>
        <c:tickLblPos val="nextTo"/>
        <c:crossAx val="7262924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3049251589748032"/>
          <c:y val="0.31465226980547362"/>
          <c:w val="0.26792016173310862"/>
          <c:h val="0.47375788190095491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20"/>
      <c:rotY val="3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7.2351782897990921E-2"/>
          <c:w val="1"/>
          <c:h val="0.833312679196926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61BFDD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Лист1!$A$2:$A$3</c:f>
              <c:strCache>
                <c:ptCount val="2"/>
                <c:pt idx="0">
                  <c:v>Отечественная продукция</c:v>
                </c:pt>
                <c:pt idx="1">
                  <c:v>Импортная продукция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88</c:v>
                </c:pt>
                <c:pt idx="1">
                  <c:v>12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FF2929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Лист1!$A$2:$A$3</c:f>
              <c:strCache>
                <c:ptCount val="2"/>
                <c:pt idx="0">
                  <c:v>Отечественная продукция</c:v>
                </c:pt>
                <c:pt idx="1">
                  <c:v>Импортная продукция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94</c:v>
                </c:pt>
                <c:pt idx="1">
                  <c:v>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2016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invertIfNegative val="0"/>
          <c:cat>
            <c:strRef>
              <c:f>Лист1!$A$2:$A$3</c:f>
              <c:strCache>
                <c:ptCount val="2"/>
                <c:pt idx="0">
                  <c:v>Отечественная продукция</c:v>
                </c:pt>
                <c:pt idx="1">
                  <c:v>Импортная продукция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94</c:v>
                </c:pt>
                <c:pt idx="1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4"/>
        <c:shape val="box"/>
        <c:axId val="79500800"/>
        <c:axId val="79502336"/>
        <c:axId val="0"/>
      </c:bar3DChart>
      <c:catAx>
        <c:axId val="795008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79502336"/>
        <c:crosses val="autoZero"/>
        <c:auto val="1"/>
        <c:lblAlgn val="ctr"/>
        <c:lblOffset val="100"/>
        <c:noMultiLvlLbl val="0"/>
      </c:catAx>
      <c:valAx>
        <c:axId val="7950233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79500800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797418064170889"/>
          <c:y val="0.19113456190449521"/>
          <c:w val="0.14814252210737291"/>
          <c:h val="0.18691656337727125"/>
        </c:manualLayout>
      </c:layout>
      <c:overlay val="0"/>
      <c:txPr>
        <a:bodyPr/>
        <a:lstStyle/>
        <a:p>
          <a:pPr>
            <a:defRPr sz="1200">
              <a:latin typeface="Arial" pitchFamily="34" charset="0"/>
              <a:cs typeface="Arial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ln w="19050">
      <a:solidFill>
        <a:schemeClr val="tx2"/>
      </a:solidFill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view3D>
      <c:rotX val="60"/>
      <c:rotY val="15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7141392933043266E-2"/>
          <c:y val="4.6273892550946598E-2"/>
          <c:w val="0.9025462043257565"/>
          <c:h val="0.939391123652326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15"/>
          <c:dPt>
            <c:idx val="0"/>
            <c:bubble3D val="0"/>
            <c:spPr>
              <a:solidFill>
                <a:srgbClr val="00B050"/>
              </a:solidFill>
            </c:spPr>
          </c:dPt>
          <c:dPt>
            <c:idx val="1"/>
            <c:bubble3D val="0"/>
            <c:explosion val="8"/>
            <c:spPr>
              <a:solidFill>
                <a:srgbClr val="FF0000"/>
              </a:solidFill>
            </c:spPr>
          </c:dPt>
          <c:dLbls>
            <c:dLbl>
              <c:idx val="0"/>
              <c:layout>
                <c:manualLayout>
                  <c:x val="0.24793097351276697"/>
                  <c:y val="0.11912169582251927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dirty="0" smtClean="0">
                        <a:latin typeface="Arial" pitchFamily="34" charset="0"/>
                        <a:cs typeface="Arial" pitchFamily="34" charset="0"/>
                      </a:rPr>
                      <a:t>94%</a:t>
                    </a:r>
                    <a:endParaRPr lang="en-US" sz="1600" b="1" dirty="0">
                      <a:latin typeface="Arial" pitchFamily="34" charset="0"/>
                      <a:cs typeface="Arial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10967804407088844"/>
                  <c:y val="-0.129342540014589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dirty="0" smtClean="0">
                        <a:latin typeface="Arial" pitchFamily="34" charset="0"/>
                        <a:cs typeface="Arial" pitchFamily="34" charset="0"/>
                      </a:rPr>
                      <a:t>6%</a:t>
                    </a:r>
                    <a:endParaRPr lang="en-US" sz="1600" b="1" dirty="0">
                      <a:latin typeface="Arial" pitchFamily="34" charset="0"/>
                      <a:cs typeface="Arial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4.4341672989329013E-2"/>
                  <c:y val="-0.13075573735797041"/>
                </c:manualLayout>
              </c:layout>
              <c:tx>
                <c:rich>
                  <a:bodyPr/>
                  <a:lstStyle/>
                  <a:p>
                    <a:r>
                      <a:rPr lang="ru-RU" sz="1600" b="1" dirty="0" smtClean="0">
                        <a:latin typeface="Arial" pitchFamily="34" charset="0"/>
                        <a:cs typeface="Arial" pitchFamily="34" charset="0"/>
                      </a:rPr>
                      <a:t>3%</a:t>
                    </a:r>
                    <a:endParaRPr lang="en-US" sz="1600" b="1" dirty="0">
                      <a:latin typeface="Arial" pitchFamily="34" charset="0"/>
                      <a:cs typeface="Arial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2.4942162180046812E-3"/>
                  <c:y val="6.3727455748600989E-2"/>
                </c:manualLayout>
              </c:layout>
              <c:tx>
                <c:rich>
                  <a:bodyPr/>
                  <a:lstStyle/>
                  <a:p>
                    <a:r>
                      <a:rPr lang="ru-RU" sz="1600" b="1" dirty="0" smtClean="0">
                        <a:latin typeface="Arial" pitchFamily="34" charset="0"/>
                        <a:cs typeface="Arial" pitchFamily="34" charset="0"/>
                      </a:rPr>
                      <a:t>3%</a:t>
                    </a:r>
                    <a:endParaRPr lang="en-US" sz="1600" b="1" dirty="0">
                      <a:latin typeface="Arial" pitchFamily="34" charset="0"/>
                      <a:cs typeface="Arial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Продукция российского производства</c:v>
                </c:pt>
                <c:pt idx="1">
                  <c:v>Продукция импортного производства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1127.3</c:v>
                </c:pt>
                <c:pt idx="1">
                  <c:v>68.2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ln w="19050"/>
      </c:spPr>
    </c:plotArea>
    <c:plotVisOnly val="1"/>
    <c:dispBlanksAs val="zero"/>
    <c:showDLblsOverMax val="0"/>
  </c:chart>
  <c:spPr>
    <a:ln w="19050">
      <a:solidFill>
        <a:schemeClr val="tx2"/>
      </a:solidFill>
    </a:ln>
  </c:spPr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  <c:userShapes r:id="rId2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ru-RU" sz="1400"/>
              <a:t>Обновление пассажирского подвижного состава </a:t>
            </a:r>
            <a:r>
              <a:rPr lang="ru-RU" sz="1400" baseline="0"/>
              <a:t>в 2015-2016 гг.</a:t>
            </a:r>
            <a:endParaRPr lang="ru-RU" sz="1400"/>
          </a:p>
        </c:rich>
      </c:tx>
      <c:layout/>
      <c:overlay val="0"/>
    </c:title>
    <c:autoTitleDeleted val="0"/>
    <c:view3D>
      <c:rotX val="10"/>
      <c:rotY val="220"/>
      <c:rAngAx val="0"/>
      <c:perspective val="5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7893028826800134E-2"/>
          <c:y val="0.13405909877703645"/>
          <c:w val="0.53323907305357476"/>
          <c:h val="0.72439824025555521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'пс (ед.) 15-16'!$C$3</c:f>
              <c:strCache>
                <c:ptCount val="1"/>
                <c:pt idx="0">
                  <c:v>Модернизация пассажирских трамвайных вагонов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'пс (ед.) 15-16'!$D$2:$E$2</c:f>
              <c:strCache>
                <c:ptCount val="2"/>
                <c:pt idx="0">
                  <c:v>2016г., ед.</c:v>
                </c:pt>
                <c:pt idx="1">
                  <c:v>2015 г., ед.</c:v>
                </c:pt>
              </c:strCache>
            </c:strRef>
          </c:cat>
          <c:val>
            <c:numRef>
              <c:f>'пс (ед.) 15-16'!$D$3:$E$3</c:f>
              <c:numCache>
                <c:formatCode>General</c:formatCode>
                <c:ptCount val="2"/>
                <c:pt idx="0">
                  <c:v>47</c:v>
                </c:pt>
                <c:pt idx="1">
                  <c:v>35</c:v>
                </c:pt>
              </c:numCache>
            </c:numRef>
          </c:val>
        </c:ser>
        <c:ser>
          <c:idx val="1"/>
          <c:order val="1"/>
          <c:tx>
            <c:strRef>
              <c:f>'пс (ед.) 15-16'!$C$4</c:f>
              <c:strCache>
                <c:ptCount val="1"/>
                <c:pt idx="0">
                  <c:v>Приобретение троллейбусов за счет средств бюджета Санкт-Петербурга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'пс (ед.) 15-16'!$D$2:$E$2</c:f>
              <c:strCache>
                <c:ptCount val="2"/>
                <c:pt idx="0">
                  <c:v>2016г., ед.</c:v>
                </c:pt>
                <c:pt idx="1">
                  <c:v>2015 г., ед.</c:v>
                </c:pt>
              </c:strCache>
            </c:strRef>
          </c:cat>
          <c:val>
            <c:numRef>
              <c:f>'пс (ед.) 15-16'!$D$4:$E$4</c:f>
              <c:numCache>
                <c:formatCode>General</c:formatCode>
                <c:ptCount val="2"/>
                <c:pt idx="0">
                  <c:v>9</c:v>
                </c:pt>
                <c:pt idx="1">
                  <c:v>22</c:v>
                </c:pt>
              </c:numCache>
            </c:numRef>
          </c:val>
        </c:ser>
        <c:ser>
          <c:idx val="2"/>
          <c:order val="2"/>
          <c:tx>
            <c:strRef>
              <c:f>'пс (ед.) 15-16'!$C$5</c:f>
              <c:strCache>
                <c:ptCount val="1"/>
                <c:pt idx="0">
                  <c:v>Приобретенеие трамвайных вагонов за счет собственных средств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dLbl>
              <c:idx val="0"/>
              <c:layout>
                <c:manualLayout>
                  <c:x val="1.4906834242263314E-2"/>
                  <c:y val="2.22634551713740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484472373710555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'пс (ед.) 15-16'!$D$2:$E$2</c:f>
              <c:strCache>
                <c:ptCount val="2"/>
                <c:pt idx="0">
                  <c:v>2016г., ед.</c:v>
                </c:pt>
                <c:pt idx="1">
                  <c:v>2015 г., ед.</c:v>
                </c:pt>
              </c:strCache>
            </c:strRef>
          </c:cat>
          <c:val>
            <c:numRef>
              <c:f>'пс (ед.) 15-16'!$D$5:$E$5</c:f>
              <c:numCache>
                <c:formatCode>General</c:formatCode>
                <c:ptCount val="2"/>
                <c:pt idx="0">
                  <c:v>4</c:v>
                </c:pt>
                <c:pt idx="1">
                  <c:v>10</c:v>
                </c:pt>
              </c:numCache>
            </c:numRef>
          </c:val>
        </c:ser>
        <c:ser>
          <c:idx val="3"/>
          <c:order val="3"/>
          <c:tx>
            <c:strRef>
              <c:f>'пс (ед.) 15-16'!$C$6</c:f>
              <c:strCache>
                <c:ptCount val="1"/>
                <c:pt idx="0">
                  <c:v>Приобретение трамвайных вагонов за счет средств бюджета Санкт-Петербурга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dLbls>
            <c:dLbl>
              <c:idx val="0"/>
              <c:layout>
                <c:manualLayout>
                  <c:x val="1.9875778989684449E-2"/>
                  <c:y val="7.421151723791355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'пс (ед.) 15-16'!$D$2:$E$2</c:f>
              <c:strCache>
                <c:ptCount val="2"/>
                <c:pt idx="0">
                  <c:v>2016г., ед.</c:v>
                </c:pt>
                <c:pt idx="1">
                  <c:v>2015 г., ед.</c:v>
                </c:pt>
              </c:strCache>
            </c:strRef>
          </c:cat>
          <c:val>
            <c:numRef>
              <c:f>'пс (ед.) 15-16'!$D$6:$E$6</c:f>
              <c:numCache>
                <c:formatCode>General</c:formatCode>
                <c:ptCount val="2"/>
                <c:pt idx="0">
                  <c:v>6</c:v>
                </c:pt>
                <c:pt idx="1">
                  <c:v>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76699136"/>
        <c:axId val="76700672"/>
        <c:axId val="76530560"/>
      </c:bar3DChart>
      <c:catAx>
        <c:axId val="766991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ru-RU"/>
          </a:p>
        </c:txPr>
        <c:crossAx val="76700672"/>
        <c:crosses val="autoZero"/>
        <c:auto val="1"/>
        <c:lblAlgn val="ctr"/>
        <c:lblOffset val="100"/>
        <c:noMultiLvlLbl val="0"/>
      </c:catAx>
      <c:valAx>
        <c:axId val="76700672"/>
        <c:scaling>
          <c:orientation val="minMax"/>
        </c:scaling>
        <c:delete val="0"/>
        <c:axPos val="r"/>
        <c:majorGridlines/>
        <c:numFmt formatCode="General" sourceLinked="1"/>
        <c:majorTickMark val="out"/>
        <c:minorTickMark val="none"/>
        <c:tickLblPos val="nextTo"/>
        <c:crossAx val="76699136"/>
        <c:crosses val="autoZero"/>
        <c:crossBetween val="between"/>
      </c:valAx>
      <c:serAx>
        <c:axId val="76530560"/>
        <c:scaling>
          <c:orientation val="minMax"/>
        </c:scaling>
        <c:delete val="1"/>
        <c:axPos val="b"/>
        <c:majorTickMark val="out"/>
        <c:minorTickMark val="none"/>
        <c:tickLblPos val="nextTo"/>
        <c:crossAx val="76700672"/>
        <c:crosses val="autoZero"/>
      </c:serAx>
    </c:plotArea>
    <c:legend>
      <c:legendPos val="r"/>
      <c:layout>
        <c:manualLayout>
          <c:xMode val="edge"/>
          <c:yMode val="edge"/>
          <c:x val="0.65250904514708197"/>
          <c:y val="0.1690339152445802"/>
          <c:w val="0.33805254050652822"/>
          <c:h val="0.48802299863456516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80"/>
      <c:depthPercent val="10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2161967879275185E-2"/>
          <c:y val="0.10514621718462897"/>
          <c:w val="0.54662970592721338"/>
          <c:h val="0.6854735438752419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Размещенные закупочные процедуры</c:v>
                </c:pt>
              </c:strCache>
            </c:strRef>
          </c:tx>
          <c:dPt>
            <c:idx val="3"/>
            <c:bubble3D val="0"/>
          </c:dPt>
          <c:dLbls>
            <c:dLbl>
              <c:idx val="0"/>
              <c:layout>
                <c:manualLayout>
                  <c:x val="5.9177015473358976E-2"/>
                  <c:y val="-0.11076522251495866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dirty="0" smtClean="0"/>
                      <a:t> 679,7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0965178261236018"/>
                  <c:y val="-0.40336539987620423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dirty="0" smtClean="0"/>
                      <a:t>1</a:t>
                    </a:r>
                    <a:r>
                      <a:rPr lang="en-US" sz="1600" b="1" baseline="0" dirty="0" smtClean="0"/>
                      <a:t> 443,1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7202029400821053E-2"/>
                  <c:y val="-4.3806888520323141E-2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dirty="0" smtClean="0"/>
                      <a:t>144,2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5.4331560622662055E-2"/>
                  <c:y val="-7.2067389337692633E-2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dirty="0" smtClean="0"/>
                      <a:t>283,8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2183531401373354E-2"/>
                  <c:y val="-0.14802422746678937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dirty="0" smtClean="0"/>
                      <a:t>8,2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2.9588576260478144E-2"/>
                  <c:y val="-2.5195613185836494E-2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dirty="0" smtClean="0"/>
                      <a:t> 107,6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Открытые конкурсы (31 процедура)</c:v>
                </c:pt>
                <c:pt idx="1">
                  <c:v>Открытые конкурсы в электронной форме (73 процедуры)</c:v>
                </c:pt>
                <c:pt idx="2">
                  <c:v>Запросы котировок (65 процедур)</c:v>
                </c:pt>
                <c:pt idx="3">
                  <c:v>Запросы котировок в электронной форме (172 процедуры)</c:v>
                </c:pt>
                <c:pt idx="4">
                  <c:v>Единственный поставщик (3 процедуры)</c:v>
                </c:pt>
                <c:pt idx="5">
                  <c:v>Аукцион в электронной форме (69 процедур)</c:v>
                </c:pt>
              </c:strCache>
            </c:strRef>
          </c:cat>
          <c:val>
            <c:numRef>
              <c:f>Лист1!$B$2:$B$7</c:f>
              <c:numCache>
                <c:formatCode>#,##0.00</c:formatCode>
                <c:ptCount val="6"/>
                <c:pt idx="0">
                  <c:v>679654658.3499999</c:v>
                </c:pt>
                <c:pt idx="1">
                  <c:v>1443087788.7300003</c:v>
                </c:pt>
                <c:pt idx="2">
                  <c:v>144154272.49000004</c:v>
                </c:pt>
                <c:pt idx="3">
                  <c:v>283776741.16000009</c:v>
                </c:pt>
                <c:pt idx="4">
                  <c:v>8211439.5899999999</c:v>
                </c:pt>
                <c:pt idx="5">
                  <c:v>107569414.75999999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6774819276200947"/>
          <c:y val="8.7878149991131596E-2"/>
          <c:w val="0.31242453092775374"/>
          <c:h val="0.83786102139444807"/>
        </c:manualLayout>
      </c:layout>
      <c:overlay val="0"/>
      <c:txPr>
        <a:bodyPr/>
        <a:lstStyle/>
        <a:p>
          <a:pPr>
            <a:defRPr sz="105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ln w="3175">
      <a:solidFill>
        <a:schemeClr val="accent1"/>
      </a:solidFill>
    </a:ln>
    <a:effectLst>
      <a:outerShdw blurRad="50800" dist="38100" dir="8100000" algn="tr" rotWithShape="0">
        <a:prstClr val="black">
          <a:alpha val="40000"/>
        </a:prstClr>
      </a:outerShdw>
    </a:effectLst>
    <a:scene3d>
      <a:camera prst="orthographicFront"/>
      <a:lightRig rig="threePt" dir="t"/>
    </a:scene3d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numFmt formatCode="#,##0" sourceLinked="0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Всего ДТП</c:v>
                </c:pt>
                <c:pt idx="1">
                  <c:v>в т.ч. по вине водителей</c:v>
                </c:pt>
                <c:pt idx="2">
                  <c:v>Всего ДТП с пострадавшими</c:v>
                </c:pt>
                <c:pt idx="3">
                  <c:v>в т.ч. по вине водителей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1584</c:v>
                </c:pt>
                <c:pt idx="1">
                  <c:v>285</c:v>
                </c:pt>
                <c:pt idx="2">
                  <c:v>147</c:v>
                </c:pt>
                <c:pt idx="3">
                  <c:v>12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FF6600"/>
            </a:solidFill>
          </c:spPr>
          <c:invertIfNegative val="0"/>
          <c:dLbls>
            <c:numFmt formatCode="#,##0" sourceLinked="0"/>
            <c:txPr>
              <a:bodyPr/>
              <a:lstStyle/>
              <a:p>
                <a:pPr algn="ctr">
                  <a:defRPr lang="ru-RU" sz="1400" b="0" i="0" u="none" strike="noStrike" kern="1200" baseline="0">
                    <a:solidFill>
                      <a:prstClr val="black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Всего ДТП</c:v>
                </c:pt>
                <c:pt idx="1">
                  <c:v>в т.ч. по вине водителей</c:v>
                </c:pt>
                <c:pt idx="2">
                  <c:v>Всего ДТП с пострадавшими</c:v>
                </c:pt>
                <c:pt idx="3">
                  <c:v>в т.ч. по вине водителей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1586</c:v>
                </c:pt>
                <c:pt idx="1">
                  <c:v>279</c:v>
                </c:pt>
                <c:pt idx="2">
                  <c:v>132</c:v>
                </c:pt>
                <c:pt idx="3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24695552"/>
        <c:axId val="24697472"/>
      </c:barChart>
      <c:catAx>
        <c:axId val="24695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24697472"/>
        <c:crosses val="autoZero"/>
        <c:auto val="1"/>
        <c:lblAlgn val="ctr"/>
        <c:lblOffset val="100"/>
        <c:noMultiLvlLbl val="0"/>
      </c:catAx>
      <c:valAx>
        <c:axId val="246974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24695552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4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Количество перевезенных платных пассажиров за </a:t>
            </a:r>
            <a:r>
              <a:rPr lang="ru-RU" dirty="0" smtClean="0"/>
              <a:t>2013-2016 </a:t>
            </a:r>
            <a:r>
              <a:rPr lang="ru-RU" dirty="0"/>
              <a:t>гг., млн. пасс.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1"/>
          <c:order val="0"/>
          <c:dLbls>
            <c:dLbl>
              <c:idx val="0"/>
              <c:layout>
                <c:manualLayout>
                  <c:x val="-3.5885859612893749E-2"/>
                  <c:y val="-6.847935548841885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9212519606220393E-2"/>
                  <c:y val="-6.042296072507553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7877851604885727E-2"/>
                  <c:y val="-6.847935548841893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3.1881855608889731E-2"/>
                  <c:y val="-5.639476334340382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3216523610224397E-2"/>
                  <c:y val="-5.639476334340382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2.3873847600881723E-2"/>
                  <c:y val="-4.43101711983887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'пасс.2010-2016'!$C$9:$C$12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'пасс.2010-2016'!$C$9:$C$12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val>
          <c:smooth val="0"/>
        </c:ser>
        <c:ser>
          <c:idx val="0"/>
          <c:order val="1"/>
          <c:dLbls>
            <c:dLbl>
              <c:idx val="0"/>
              <c:layout>
                <c:manualLayout>
                  <c:x val="-3.987325908585751E-2"/>
                  <c:y val="-6.20155038759689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9195915075180167E-2"/>
                  <c:y val="-8.68217054263566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1865251077849502E-2"/>
                  <c:y val="-8.062015503875963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7861247073845498E-2"/>
                  <c:y val="-0.11162790697674418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'пасс.2010-2016'!$C$9:$C$12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'пасс.2010-2016'!$D$9:$D$12</c:f>
              <c:numCache>
                <c:formatCode>##,#0\,0</c:formatCode>
                <c:ptCount val="4"/>
                <c:pt idx="0">
                  <c:v>296.89320000000004</c:v>
                </c:pt>
                <c:pt idx="1">
                  <c:v>298.54610000000002</c:v>
                </c:pt>
                <c:pt idx="2">
                  <c:v>299.37530000000004</c:v>
                </c:pt>
                <c:pt idx="3">
                  <c:v>304.71550000000002</c:v>
                </c:pt>
              </c:numCache>
            </c:numRef>
          </c:val>
          <c:smooth val="0"/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72681728"/>
        <c:axId val="72687616"/>
      </c:lineChart>
      <c:catAx>
        <c:axId val="72681728"/>
        <c:scaling>
          <c:orientation val="minMax"/>
        </c:scaling>
        <c:delete val="0"/>
        <c:axPos val="b"/>
        <c:numFmt formatCode="@" sourceLinked="0"/>
        <c:majorTickMark val="out"/>
        <c:minorTickMark val="none"/>
        <c:tickLblPos val="nextTo"/>
        <c:crossAx val="72687616"/>
        <c:crosses val="autoZero"/>
        <c:auto val="1"/>
        <c:lblAlgn val="ctr"/>
        <c:lblOffset val="100"/>
        <c:noMultiLvlLbl val="0"/>
      </c:catAx>
      <c:valAx>
        <c:axId val="72687616"/>
        <c:scaling>
          <c:orientation val="minMax"/>
          <c:max val="310"/>
          <c:min val="290"/>
        </c:scaling>
        <c:delete val="1"/>
        <c:axPos val="l"/>
        <c:majorGridlines/>
        <c:numFmt formatCode="#,##0" sourceLinked="0"/>
        <c:majorTickMark val="out"/>
        <c:minorTickMark val="none"/>
        <c:tickLblPos val="nextTo"/>
        <c:crossAx val="72681728"/>
        <c:crosses val="autoZero"/>
        <c:crossBetween val="between"/>
        <c:majorUnit val="10"/>
        <c:minorUnit val="2"/>
      </c:valAx>
    </c:plotArea>
    <c:plotVisOnly val="1"/>
    <c:dispBlanksAs val="gap"/>
    <c:showDLblsOverMax val="0"/>
  </c:chart>
  <c:txPr>
    <a:bodyPr/>
    <a:lstStyle/>
    <a:p>
      <a:pPr>
        <a:defRPr sz="11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Количество перевезенных пассажиров за 2015-2016 гг., тыс. чел.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пасс.!$B$3</c:f>
              <c:strCache>
                <c:ptCount val="1"/>
                <c:pt idx="0">
                  <c:v>2015 год</c:v>
                </c:pt>
              </c:strCache>
            </c:strRef>
          </c:tx>
          <c:dLbls>
            <c:dLbl>
              <c:idx val="0"/>
              <c:layout>
                <c:manualLayout>
                  <c:x val="-6.0891399874450719E-2"/>
                  <c:y val="-4.04040471694227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6.9052102950408261E-3"/>
                  <c:y val="2.339181678229736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0759573132454487E-2"/>
                  <c:y val="4.25305759678133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5.0847457627118647E-2"/>
                  <c:y val="-2.76448743790787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6.7168863779033222E-2"/>
                  <c:y val="2.55183455806880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6.5913370998116755E-2"/>
                  <c:y val="1.91387591855160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2.9504080351537978E-2"/>
                  <c:y val="-4.25305759678133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2.322661644695543E-2"/>
                  <c:y val="3.402446077425071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1.4438166980539862E-2"/>
                  <c:y val="2.55183455806880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3.8292529817953544E-2"/>
                  <c:y val="3.1897931975860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4.0803515379786569E-2"/>
                  <c:y val="3.402446077425071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4.3942247332077839E-3"/>
                  <c:y val="8.5061151935626796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txPr>
              <a:bodyPr/>
              <a:lstStyle/>
              <a:p>
                <a:pPr>
                  <a:defRPr sz="1200" b="1">
                    <a:solidFill>
                      <a:schemeClr val="tx2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пасс.!$A$4:$A$15</c:f>
              <c:strCache>
                <c:ptCount val="12"/>
                <c:pt idx="0">
                  <c:v>январь</c:v>
                </c:pt>
                <c:pt idx="1">
                  <c:v>февраль</c:v>
                </c:pt>
                <c:pt idx="2">
                  <c:v>март</c:v>
                </c:pt>
                <c:pt idx="3">
                  <c:v>апрель</c:v>
                </c:pt>
                <c:pt idx="4">
                  <c:v>май</c:v>
                </c:pt>
                <c:pt idx="5">
                  <c:v>июнь</c:v>
                </c:pt>
                <c:pt idx="6">
                  <c:v>июль</c:v>
                </c:pt>
                <c:pt idx="7">
                  <c:v>август</c:v>
                </c:pt>
                <c:pt idx="8">
                  <c:v>сентябрь</c:v>
                </c:pt>
                <c:pt idx="9">
                  <c:v>октябрь</c:v>
                </c:pt>
                <c:pt idx="10">
                  <c:v>ноябрь</c:v>
                </c:pt>
                <c:pt idx="11">
                  <c:v>декабрь</c:v>
                </c:pt>
              </c:strCache>
            </c:strRef>
          </c:cat>
          <c:val>
            <c:numRef>
              <c:f>пасс.!$B$4:$B$15</c:f>
              <c:numCache>
                <c:formatCode>##,#0\,0</c:formatCode>
                <c:ptCount val="12"/>
                <c:pt idx="0">
                  <c:v>24058.5</c:v>
                </c:pt>
                <c:pt idx="1">
                  <c:v>25921.4</c:v>
                </c:pt>
                <c:pt idx="2">
                  <c:v>29523.300000000003</c:v>
                </c:pt>
                <c:pt idx="3">
                  <c:v>29199.1</c:v>
                </c:pt>
                <c:pt idx="4">
                  <c:v>25607.300000000003</c:v>
                </c:pt>
                <c:pt idx="5">
                  <c:v>24232.5</c:v>
                </c:pt>
                <c:pt idx="6">
                  <c:v>22509.200000000001</c:v>
                </c:pt>
                <c:pt idx="7">
                  <c:v>22004.6</c:v>
                </c:pt>
                <c:pt idx="8">
                  <c:v>27661.800000000003</c:v>
                </c:pt>
                <c:pt idx="9">
                  <c:v>30090.6</c:v>
                </c:pt>
                <c:pt idx="10">
                  <c:v>28417.200000000001</c:v>
                </c:pt>
                <c:pt idx="11">
                  <c:v>30662.9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пасс.!$C$3</c:f>
              <c:strCache>
                <c:ptCount val="1"/>
                <c:pt idx="0">
                  <c:v>2016 год</c:v>
                </c:pt>
              </c:strCache>
            </c:strRef>
          </c:tx>
          <c:dLbls>
            <c:dLbl>
              <c:idx val="0"/>
              <c:layout>
                <c:manualLayout>
                  <c:x val="-3.8292529817953544E-2"/>
                  <c:y val="3.1897931975860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7.0935342121782805E-2"/>
                  <c:y val="-3.827751837103205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4.6666666666666669E-2"/>
                  <c:y val="-3.1897931975860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3.662272441933459E-2"/>
                  <c:y val="-3.189793197586002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1.1927181418706797E-2"/>
                  <c:y val="-4.04040471694226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1.0671688637790333E-2"/>
                  <c:y val="-3.827751837103205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4.5825486503452605E-2"/>
                  <c:y val="3.402446077425071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6.5913370998116755E-2"/>
                  <c:y val="-4.89101623629854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6.7168863779033264E-2"/>
                  <c:y val="-3.827751837103205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4.2059008160703078E-2"/>
                  <c:y val="-4.46571047662040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4.5825486503452605E-2"/>
                  <c:y val="-3.82775183710320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4.5825486503452605E-2"/>
                  <c:y val="-2.97714031774693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txPr>
              <a:bodyPr/>
              <a:lstStyle/>
              <a:p>
                <a:pPr>
                  <a:defRPr sz="1200" b="1">
                    <a:solidFill>
                      <a:schemeClr val="accent2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пасс.!$A$4:$A$15</c:f>
              <c:strCache>
                <c:ptCount val="12"/>
                <c:pt idx="0">
                  <c:v>январь</c:v>
                </c:pt>
                <c:pt idx="1">
                  <c:v>февраль</c:v>
                </c:pt>
                <c:pt idx="2">
                  <c:v>март</c:v>
                </c:pt>
                <c:pt idx="3">
                  <c:v>апрель</c:v>
                </c:pt>
                <c:pt idx="4">
                  <c:v>май</c:v>
                </c:pt>
                <c:pt idx="5">
                  <c:v>июнь</c:v>
                </c:pt>
                <c:pt idx="6">
                  <c:v>июль</c:v>
                </c:pt>
                <c:pt idx="7">
                  <c:v>август</c:v>
                </c:pt>
                <c:pt idx="8">
                  <c:v>сентябрь</c:v>
                </c:pt>
                <c:pt idx="9">
                  <c:v>октябрь</c:v>
                </c:pt>
                <c:pt idx="10">
                  <c:v>ноябрь</c:v>
                </c:pt>
                <c:pt idx="11">
                  <c:v>декабрь</c:v>
                </c:pt>
              </c:strCache>
            </c:strRef>
          </c:cat>
          <c:val>
            <c:numRef>
              <c:f>пасс.!$C$4:$C$15</c:f>
              <c:numCache>
                <c:formatCode>##,#0\,0</c:formatCode>
                <c:ptCount val="12"/>
                <c:pt idx="0">
                  <c:v>23285.4</c:v>
                </c:pt>
                <c:pt idx="1">
                  <c:v>27592.400000000001</c:v>
                </c:pt>
                <c:pt idx="2">
                  <c:v>30411.1</c:v>
                </c:pt>
                <c:pt idx="3">
                  <c:v>30119.200000000001</c:v>
                </c:pt>
                <c:pt idx="4">
                  <c:v>27230.6</c:v>
                </c:pt>
                <c:pt idx="5">
                  <c:v>24251.5</c:v>
                </c:pt>
                <c:pt idx="6">
                  <c:v>21253.1</c:v>
                </c:pt>
                <c:pt idx="7">
                  <c:v>22751.3</c:v>
                </c:pt>
                <c:pt idx="8">
                  <c:v>27818.5</c:v>
                </c:pt>
                <c:pt idx="9">
                  <c:v>30197</c:v>
                </c:pt>
                <c:pt idx="10">
                  <c:v>29827.9</c:v>
                </c:pt>
                <c:pt idx="11">
                  <c:v>30880.799999999999</c:v>
                </c:pt>
              </c:numCache>
            </c:numRef>
          </c:val>
          <c:smooth val="0"/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72829952"/>
        <c:axId val="72831744"/>
      </c:lineChart>
      <c:catAx>
        <c:axId val="72829952"/>
        <c:scaling>
          <c:orientation val="minMax"/>
        </c:scaling>
        <c:delete val="0"/>
        <c:axPos val="b"/>
        <c:majorTickMark val="out"/>
        <c:minorTickMark val="none"/>
        <c:tickLblPos val="nextTo"/>
        <c:crossAx val="72831744"/>
        <c:crosses val="autoZero"/>
        <c:auto val="1"/>
        <c:lblAlgn val="ctr"/>
        <c:lblOffset val="100"/>
        <c:noMultiLvlLbl val="0"/>
      </c:catAx>
      <c:valAx>
        <c:axId val="72831744"/>
        <c:scaling>
          <c:orientation val="minMax"/>
          <c:min val="20000"/>
        </c:scaling>
        <c:delete val="0"/>
        <c:axPos val="l"/>
        <c:majorGridlines/>
        <c:numFmt formatCode="#,##0" sourceLinked="0"/>
        <c:majorTickMark val="out"/>
        <c:minorTickMark val="none"/>
        <c:tickLblPos val="nextTo"/>
        <c:crossAx val="728299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9008776130609143"/>
          <c:y val="0.40747981518119208"/>
          <c:w val="9.4855387931806853E-2"/>
          <c:h val="7.8253062001327187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ru-RU" sz="1400"/>
              <a:t>Доля</a:t>
            </a:r>
            <a:r>
              <a:rPr lang="ru-RU" sz="1400" baseline="0"/>
              <a:t> </a:t>
            </a:r>
            <a:r>
              <a:rPr lang="ru-RU" sz="1400"/>
              <a:t>студенческих</a:t>
            </a:r>
            <a:r>
              <a:rPr lang="ru-RU" sz="1400" baseline="0"/>
              <a:t> билетов</a:t>
            </a:r>
            <a:r>
              <a:rPr lang="ru-RU" sz="1400"/>
              <a:t>, % 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'билеты без беспл'!$A$117</c:f>
              <c:strCache>
                <c:ptCount val="1"/>
                <c:pt idx="0">
                  <c:v>по единым студенческим </c:v>
                </c:pt>
              </c:strCache>
            </c:strRef>
          </c:tx>
          <c:dLbls>
            <c:numFmt formatCode="#,##0.0" sourceLinked="0"/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'билеты без беспл'!$B$116:$E$116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'билеты без беспл'!$B$117:$E$117</c:f>
              <c:numCache>
                <c:formatCode>##,#0\,0</c:formatCode>
                <c:ptCount val="4"/>
                <c:pt idx="0">
                  <c:v>4.0949923408065931</c:v>
                </c:pt>
                <c:pt idx="1">
                  <c:v>4.0878727047599419</c:v>
                </c:pt>
                <c:pt idx="2">
                  <c:v>4.538902678433085</c:v>
                </c:pt>
                <c:pt idx="3">
                  <c:v>4.6853314763669429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72555520"/>
        <c:axId val="72561408"/>
      </c:lineChart>
      <c:catAx>
        <c:axId val="725555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72561408"/>
        <c:crosses val="autoZero"/>
        <c:auto val="1"/>
        <c:lblAlgn val="ctr"/>
        <c:lblOffset val="100"/>
        <c:noMultiLvlLbl val="0"/>
      </c:catAx>
      <c:valAx>
        <c:axId val="72561408"/>
        <c:scaling>
          <c:orientation val="minMax"/>
        </c:scaling>
        <c:delete val="1"/>
        <c:axPos val="l"/>
        <c:majorGridlines/>
        <c:numFmt formatCode="##,#0\,0" sourceLinked="1"/>
        <c:majorTickMark val="out"/>
        <c:minorTickMark val="none"/>
        <c:tickLblPos val="nextTo"/>
        <c:crossAx val="7255552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ru-RU" sz="1400"/>
              <a:t>Доля</a:t>
            </a:r>
            <a:r>
              <a:rPr lang="ru-RU" sz="1400" baseline="0"/>
              <a:t> </a:t>
            </a:r>
            <a:r>
              <a:rPr lang="ru-RU" sz="1400"/>
              <a:t>единых ученических</a:t>
            </a:r>
            <a:r>
              <a:rPr lang="ru-RU" sz="1400" baseline="0"/>
              <a:t> билетов, %</a:t>
            </a:r>
            <a:r>
              <a:rPr lang="ru-RU" sz="1400"/>
              <a:t> </a:t>
            </a:r>
          </a:p>
        </c:rich>
      </c:tx>
      <c:layout>
        <c:manualLayout>
          <c:xMode val="edge"/>
          <c:yMode val="edge"/>
          <c:x val="0.23389987692565184"/>
          <c:y val="4.6009380600223165E-2"/>
        </c:manualLayout>
      </c:layout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'билеты без беспл'!$A$118</c:f>
              <c:strCache>
                <c:ptCount val="1"/>
                <c:pt idx="0">
                  <c:v>по единым ученическим </c:v>
                </c:pt>
              </c:strCache>
            </c:strRef>
          </c:tx>
          <c:spPr>
            <a:ln>
              <a:solidFill>
                <a:schemeClr val="accent2">
                  <a:lumMod val="75000"/>
                </a:schemeClr>
              </a:solidFill>
            </a:ln>
          </c:spPr>
          <c:marker>
            <c:spPr>
              <a:ln>
                <a:solidFill>
                  <a:schemeClr val="accent2">
                    <a:lumMod val="75000"/>
                  </a:schemeClr>
                </a:solidFill>
              </a:ln>
            </c:spPr>
          </c:marker>
          <c:dLbls>
            <c:numFmt formatCode="#,##0.0" sourceLinked="0"/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'билеты без беспл'!$B$116:$E$116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'билеты без беспл'!$B$118:$E$118</c:f>
              <c:numCache>
                <c:formatCode>##,#0\,0</c:formatCode>
                <c:ptCount val="4"/>
                <c:pt idx="0">
                  <c:v>2.3564236340556381</c:v>
                </c:pt>
                <c:pt idx="1">
                  <c:v>2.3278714460431162</c:v>
                </c:pt>
                <c:pt idx="2">
                  <c:v>2.5356085753495803</c:v>
                </c:pt>
                <c:pt idx="3">
                  <c:v>2.6662832115978987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72568832"/>
        <c:axId val="72599424"/>
      </c:lineChart>
      <c:catAx>
        <c:axId val="725688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72599424"/>
        <c:crosses val="autoZero"/>
        <c:auto val="1"/>
        <c:lblAlgn val="ctr"/>
        <c:lblOffset val="100"/>
        <c:noMultiLvlLbl val="0"/>
      </c:catAx>
      <c:valAx>
        <c:axId val="72599424"/>
        <c:scaling>
          <c:orientation val="minMax"/>
        </c:scaling>
        <c:delete val="1"/>
        <c:axPos val="l"/>
        <c:majorGridlines/>
        <c:numFmt formatCode="##,#0\,0" sourceLinked="1"/>
        <c:majorTickMark val="out"/>
        <c:minorTickMark val="none"/>
        <c:tickLblPos val="nextTo"/>
        <c:crossAx val="7256883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ru-RU" sz="1400"/>
              <a:t>Доля единых именных льготных</a:t>
            </a:r>
            <a:r>
              <a:rPr lang="ru-RU" sz="1400" baseline="0"/>
              <a:t> билетов, %</a:t>
            </a:r>
            <a:endParaRPr lang="ru-RU" sz="1400"/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'билеты без беспл'!$A$119</c:f>
              <c:strCache>
                <c:ptCount val="1"/>
                <c:pt idx="0">
                  <c:v>по единым именным льготным</c:v>
                </c:pt>
              </c:strCache>
            </c:strRef>
          </c:tx>
          <c:spPr>
            <a:ln>
              <a:solidFill>
                <a:schemeClr val="accent6">
                  <a:lumMod val="75000"/>
                </a:schemeClr>
              </a:solidFill>
            </a:ln>
          </c:spPr>
          <c:marker>
            <c:spPr>
              <a:ln>
                <a:solidFill>
                  <a:schemeClr val="accent6">
                    <a:lumMod val="75000"/>
                  </a:schemeClr>
                </a:solidFill>
              </a:ln>
            </c:spPr>
          </c:marker>
          <c:dLbls>
            <c:numFmt formatCode="#,##0.0" sourceLinked="0"/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'билеты без беспл'!$B$116:$E$116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'билеты без беспл'!$B$119:$E$119</c:f>
              <c:numCache>
                <c:formatCode>##,#0\,0</c:formatCode>
                <c:ptCount val="4"/>
                <c:pt idx="0">
                  <c:v>19.947629647780573</c:v>
                </c:pt>
                <c:pt idx="1">
                  <c:v>20.978697612744291</c:v>
                </c:pt>
                <c:pt idx="2">
                  <c:v>20.237244562364857</c:v>
                </c:pt>
                <c:pt idx="3">
                  <c:v>19.901941761028954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72746496"/>
        <c:axId val="72760704"/>
      </c:lineChart>
      <c:catAx>
        <c:axId val="727464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72760704"/>
        <c:crosses val="autoZero"/>
        <c:auto val="1"/>
        <c:lblAlgn val="ctr"/>
        <c:lblOffset val="100"/>
        <c:noMultiLvlLbl val="0"/>
      </c:catAx>
      <c:valAx>
        <c:axId val="72760704"/>
        <c:scaling>
          <c:orientation val="minMax"/>
        </c:scaling>
        <c:delete val="1"/>
        <c:axPos val="l"/>
        <c:majorGridlines/>
        <c:numFmt formatCode="##,#0\,0" sourceLinked="1"/>
        <c:majorTickMark val="out"/>
        <c:minorTickMark val="none"/>
        <c:tickLblPos val="nextTo"/>
        <c:crossAx val="7274649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400"/>
            </a:pPr>
            <a:r>
              <a:rPr lang="ru-RU" sz="700" b="1" i="0" baseline="0" dirty="0">
                <a:effectLst/>
              </a:rPr>
              <a:t>ДИНАМИКА ОБРАЩЕНИЙ ПАССАЖИРОВ НА РАБОТУ ПЕРСОНАЛА ПРИ ОСУЩЕСТВЛЕНИИ ПАССАЖИРСКИХ ПЕРЕВОЗОК, </a:t>
            </a:r>
            <a:r>
              <a:rPr lang="ru-RU" sz="700" b="1" i="0" baseline="0" dirty="0" smtClean="0">
                <a:effectLst/>
              </a:rPr>
              <a:t>2016/2015 ГГ</a:t>
            </a:r>
            <a:r>
              <a:rPr lang="ru-RU" sz="700" b="1" i="0" baseline="0" dirty="0">
                <a:effectLst/>
              </a:rPr>
              <a:t>., </a:t>
            </a:r>
            <a:r>
              <a:rPr lang="ru-RU" sz="700" b="1" i="0" baseline="0" dirty="0" smtClean="0">
                <a:effectLst/>
              </a:rPr>
              <a:t>ОТКЛОНЕНИЕ</a:t>
            </a:r>
            <a:endParaRPr lang="ru-RU" sz="400" dirty="0">
              <a:effectLst/>
            </a:endParaRPr>
          </a:p>
        </c:rich>
      </c:tx>
      <c:layout>
        <c:manualLayout>
          <c:xMode val="edge"/>
          <c:yMode val="edge"/>
          <c:x val="0.11508902550091074"/>
          <c:y val="0"/>
        </c:manualLayout>
      </c:layout>
      <c:overlay val="0"/>
    </c:title>
    <c:autoTitleDeleted val="0"/>
    <c:view3D>
      <c:rotX val="0"/>
      <c:rotY val="0"/>
      <c:rAngAx val="0"/>
      <c:perspective val="0"/>
    </c:view3D>
    <c:floor>
      <c:thickness val="0"/>
    </c:floor>
    <c:sideWall>
      <c:thickness val="0"/>
      <c:spPr>
        <a:solidFill>
          <a:schemeClr val="bg1">
            <a:lumMod val="95000"/>
          </a:schemeClr>
        </a:solidFill>
      </c:spPr>
    </c:sideWall>
    <c:backWall>
      <c:thickness val="0"/>
      <c:spPr>
        <a:solidFill>
          <a:schemeClr val="bg1">
            <a:lumMod val="95000"/>
          </a:schemeClr>
        </a:solidFill>
      </c:spPr>
    </c:backWall>
    <c:plotArea>
      <c:layout>
        <c:manualLayout>
          <c:layoutTarget val="inner"/>
          <c:xMode val="edge"/>
          <c:yMode val="edge"/>
          <c:x val="1.4811322246544698E-2"/>
          <c:y val="0.20160910026809445"/>
          <c:w val="0.97037743850720948"/>
          <c:h val="0.7536730780986350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'ЖАЛОБЫ (2)'!$B$100</c:f>
              <c:strCache>
                <c:ptCount val="1"/>
              </c:strCache>
            </c:strRef>
          </c:tx>
          <c:spPr>
            <a:solidFill>
              <a:srgbClr val="009900"/>
            </a:solidFill>
          </c:spPr>
          <c:invertIfNegative val="0"/>
          <c:dPt>
            <c:idx val="9"/>
            <c:invertIfNegative val="0"/>
            <c:bubble3D val="0"/>
            <c:spPr>
              <a:solidFill>
                <a:srgbClr val="FF0000"/>
              </a:solidFill>
            </c:spPr>
          </c:dPt>
          <c:dLbls>
            <c:dLbl>
              <c:idx val="9"/>
              <c:layout>
                <c:manualLayout>
                  <c:x val="8.6748633879781423E-3"/>
                  <c:y val="1.3065843621399178E-2"/>
                </c:manualLayout>
              </c:layout>
              <c:spPr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c:spPr>
              <c:txPr>
                <a:bodyPr/>
                <a:lstStyle/>
                <a:p>
                  <a:pPr>
                    <a:defRPr sz="900">
                      <a:solidFill>
                        <a:srgbClr val="C00000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c:spPr>
            <c:txPr>
              <a:bodyPr/>
              <a:lstStyle/>
              <a:p>
                <a:pPr>
                  <a:defRPr sz="900">
                    <a:solidFill>
                      <a:srgbClr val="00800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'ЖАЛОБЫ (2)'!$C$97:$N$97</c:f>
              <c:strCache>
                <c:ptCount val="12"/>
                <c:pt idx="0">
                  <c:v>ЯНВ</c:v>
                </c:pt>
                <c:pt idx="1">
                  <c:v>ФЕВ</c:v>
                </c:pt>
                <c:pt idx="2">
                  <c:v>МАРТ</c:v>
                </c:pt>
                <c:pt idx="3">
                  <c:v>АПР</c:v>
                </c:pt>
                <c:pt idx="4">
                  <c:v>МАЙ</c:v>
                </c:pt>
                <c:pt idx="5">
                  <c:v>ИЮНЬ</c:v>
                </c:pt>
                <c:pt idx="6">
                  <c:v>ИЮЛЬ</c:v>
                </c:pt>
                <c:pt idx="7">
                  <c:v>АВГ</c:v>
                </c:pt>
                <c:pt idx="8">
                  <c:v>СЕНТ</c:v>
                </c:pt>
                <c:pt idx="9">
                  <c:v>ОКТ</c:v>
                </c:pt>
                <c:pt idx="10">
                  <c:v>НОЯ</c:v>
                </c:pt>
                <c:pt idx="11">
                  <c:v>ДЕК</c:v>
                </c:pt>
              </c:strCache>
            </c:strRef>
          </c:cat>
          <c:val>
            <c:numRef>
              <c:f>'ЖАЛОБЫ (2)'!$C$100:$N$100</c:f>
              <c:numCache>
                <c:formatCode>General</c:formatCode>
                <c:ptCount val="12"/>
                <c:pt idx="0">
                  <c:v>-34</c:v>
                </c:pt>
                <c:pt idx="1">
                  <c:v>-13</c:v>
                </c:pt>
                <c:pt idx="2">
                  <c:v>-61</c:v>
                </c:pt>
                <c:pt idx="3">
                  <c:v>-62</c:v>
                </c:pt>
                <c:pt idx="4">
                  <c:v>-22</c:v>
                </c:pt>
                <c:pt idx="5">
                  <c:v>-38</c:v>
                </c:pt>
                <c:pt idx="6">
                  <c:v>-48</c:v>
                </c:pt>
                <c:pt idx="7">
                  <c:v>-29</c:v>
                </c:pt>
                <c:pt idx="8">
                  <c:v>-29</c:v>
                </c:pt>
                <c:pt idx="9">
                  <c:v>2</c:v>
                </c:pt>
                <c:pt idx="10">
                  <c:v>-41</c:v>
                </c:pt>
                <c:pt idx="11">
                  <c:v>-15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pyramid"/>
        <c:axId val="73166848"/>
        <c:axId val="73168384"/>
        <c:axId val="0"/>
      </c:bar3DChart>
      <c:catAx>
        <c:axId val="73166848"/>
        <c:scaling>
          <c:orientation val="minMax"/>
        </c:scaling>
        <c:delete val="0"/>
        <c:axPos val="b"/>
        <c:majorGridlines/>
        <c:majorTickMark val="out"/>
        <c:minorTickMark val="none"/>
        <c:tickLblPos val="high"/>
        <c:txPr>
          <a:bodyPr/>
          <a:lstStyle/>
          <a:p>
            <a:pPr>
              <a:defRPr sz="600"/>
            </a:pPr>
            <a:endParaRPr lang="ru-RU"/>
          </a:p>
        </c:txPr>
        <c:crossAx val="73168384"/>
        <c:crosses val="autoZero"/>
        <c:auto val="1"/>
        <c:lblAlgn val="ctr"/>
        <c:lblOffset val="100"/>
        <c:noMultiLvlLbl val="0"/>
      </c:catAx>
      <c:valAx>
        <c:axId val="7316838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73166848"/>
        <c:crosses val="autoZero"/>
        <c:crossBetween val="between"/>
      </c:valAx>
      <c:spPr>
        <a:solidFill>
          <a:schemeClr val="bg1">
            <a:lumMod val="95000"/>
          </a:schemeClr>
        </a:solidFill>
      </c:spPr>
    </c:plotArea>
    <c:plotVisOnly val="1"/>
    <c:dispBlanksAs val="gap"/>
    <c:showDLblsOverMax val="0"/>
  </c:chart>
  <c:spPr>
    <a:effectLst>
      <a:outerShdw blurRad="50800" dist="38100" dir="18900000" algn="bl" rotWithShape="0">
        <a:prstClr val="black">
          <a:alpha val="40000"/>
        </a:prstClr>
      </a:outerShdw>
    </a:effectLst>
  </c:spPr>
  <c:txPr>
    <a:bodyPr/>
    <a:lstStyle/>
    <a:p>
      <a:pPr>
        <a:defRPr sz="1000" b="1">
          <a:latin typeface="Arial Narrow" panose="020B0606020202030204" pitchFamily="34" charset="0"/>
        </a:defRPr>
      </a:pPr>
      <a:endParaRPr lang="ru-RU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700"/>
            </a:pPr>
            <a:r>
              <a:rPr lang="ru-RU" sz="700" dirty="0"/>
              <a:t>ДИНАМИКА ОБРАЩЕНИЙ ПАССАЖИРОВ НА ТЕХНИЧЕСКОЕ СОСТОЯНИЕ ПС ПРИ ОСУЩЕСТВЛЕНИИ ПАССАЖИРСКИХ ПЕРЕВОЗОК,  </a:t>
            </a:r>
            <a:r>
              <a:rPr lang="ru-RU" sz="700" dirty="0" smtClean="0"/>
              <a:t>2016/2015ГГ</a:t>
            </a:r>
            <a:r>
              <a:rPr lang="ru-RU" sz="700" dirty="0"/>
              <a:t>., ОТКЛОНЕНИЕ</a:t>
            </a:r>
          </a:p>
        </c:rich>
      </c:tx>
      <c:layout>
        <c:manualLayout>
          <c:xMode val="edge"/>
          <c:yMode val="edge"/>
          <c:x val="0.14970173041894352"/>
          <c:y val="0"/>
        </c:manualLayout>
      </c:layout>
      <c:overlay val="0"/>
    </c:title>
    <c:autoTitleDeleted val="0"/>
    <c:view3D>
      <c:rotX val="0"/>
      <c:rotY val="0"/>
      <c:rAngAx val="0"/>
      <c:perspective val="0"/>
    </c:view3D>
    <c:floor>
      <c:thickness val="0"/>
    </c:floor>
    <c:sideWall>
      <c:thickness val="0"/>
      <c:spPr>
        <a:solidFill>
          <a:schemeClr val="bg1">
            <a:lumMod val="95000"/>
          </a:schemeClr>
        </a:solidFill>
      </c:spPr>
    </c:sideWall>
    <c:backWall>
      <c:thickness val="0"/>
      <c:spPr>
        <a:solidFill>
          <a:schemeClr val="bg1">
            <a:lumMod val="95000"/>
          </a:schemeClr>
        </a:solidFill>
      </c:spPr>
    </c:backWall>
    <c:plotArea>
      <c:layout>
        <c:manualLayout>
          <c:layoutTarget val="inner"/>
          <c:xMode val="edge"/>
          <c:yMode val="edge"/>
          <c:x val="1.7546302263510678E-2"/>
          <c:y val="0.19852839152072518"/>
          <c:w val="0.97037743850720948"/>
          <c:h val="0.7875609636184857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'ЖАЛОБЫ (2)'!$B$108</c:f>
              <c:strCache>
                <c:ptCount val="1"/>
              </c:strCache>
            </c:strRef>
          </c:tx>
          <c:spPr>
            <a:solidFill>
              <a:srgbClr val="00800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6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8"/>
            <c:invertIfNegative val="0"/>
            <c:bubble3D val="0"/>
            <c:spPr>
              <a:solidFill>
                <a:srgbClr val="FF0000"/>
              </a:solidFill>
            </c:spPr>
          </c:dPt>
          <c:dLbls>
            <c:dLbl>
              <c:idx val="0"/>
              <c:layout>
                <c:manualLayout>
                  <c:x val="8.6748633879781423E-3"/>
                  <c:y val="7.18621399176955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spPr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c:spPr>
              <c:txPr>
                <a:bodyPr/>
                <a:lstStyle/>
                <a:p>
                  <a:pPr>
                    <a:defRPr sz="900">
                      <a:solidFill>
                        <a:srgbClr val="008000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c:spPr>
              <c:txPr>
                <a:bodyPr/>
                <a:lstStyle/>
                <a:p>
                  <a:pPr>
                    <a:defRPr sz="900">
                      <a:solidFill>
                        <a:srgbClr val="008000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spPr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c:spPr>
              <c:txPr>
                <a:bodyPr/>
                <a:lstStyle/>
                <a:p>
                  <a:pPr>
                    <a:defRPr sz="900">
                      <a:solidFill>
                        <a:srgbClr val="008000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spPr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c:spPr>
              <c:txPr>
                <a:bodyPr/>
                <a:lstStyle/>
                <a:p>
                  <a:pPr>
                    <a:defRPr sz="900">
                      <a:solidFill>
                        <a:srgbClr val="008000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spPr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c:spPr>
              <c:txPr>
                <a:bodyPr/>
                <a:lstStyle/>
                <a:p>
                  <a:pPr>
                    <a:defRPr sz="900">
                      <a:solidFill>
                        <a:srgbClr val="008000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c:spPr>
            <c:txPr>
              <a:bodyPr/>
              <a:lstStyle/>
              <a:p>
                <a:pPr>
                  <a:defRPr sz="900">
                    <a:solidFill>
                      <a:srgbClr val="C0000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'ЖАЛОБЫ (2)'!$C$105:$N$105</c:f>
              <c:strCache>
                <c:ptCount val="12"/>
                <c:pt idx="0">
                  <c:v>ЯНВ</c:v>
                </c:pt>
                <c:pt idx="1">
                  <c:v>ФЕВ</c:v>
                </c:pt>
                <c:pt idx="2">
                  <c:v>МАРТ</c:v>
                </c:pt>
                <c:pt idx="3">
                  <c:v>АПР</c:v>
                </c:pt>
                <c:pt idx="4">
                  <c:v>МАЙ</c:v>
                </c:pt>
                <c:pt idx="5">
                  <c:v>ИЮНЬ</c:v>
                </c:pt>
                <c:pt idx="6">
                  <c:v>ИЮЛЬ</c:v>
                </c:pt>
                <c:pt idx="7">
                  <c:v>АВГ</c:v>
                </c:pt>
                <c:pt idx="8">
                  <c:v>СЕНТ</c:v>
                </c:pt>
                <c:pt idx="9">
                  <c:v>ОКТ</c:v>
                </c:pt>
                <c:pt idx="10">
                  <c:v>НОЯ</c:v>
                </c:pt>
                <c:pt idx="11">
                  <c:v>ДЕК</c:v>
                </c:pt>
              </c:strCache>
            </c:strRef>
          </c:cat>
          <c:val>
            <c:numRef>
              <c:f>'ЖАЛОБЫ (2)'!$C$108:$N$108</c:f>
              <c:numCache>
                <c:formatCode>General</c:formatCode>
                <c:ptCount val="12"/>
                <c:pt idx="0">
                  <c:v>27</c:v>
                </c:pt>
                <c:pt idx="1">
                  <c:v>-1</c:v>
                </c:pt>
                <c:pt idx="2">
                  <c:v>12</c:v>
                </c:pt>
                <c:pt idx="3">
                  <c:v>-4</c:v>
                </c:pt>
                <c:pt idx="4">
                  <c:v>3</c:v>
                </c:pt>
                <c:pt idx="5">
                  <c:v>4</c:v>
                </c:pt>
                <c:pt idx="6">
                  <c:v>8</c:v>
                </c:pt>
                <c:pt idx="7">
                  <c:v>0</c:v>
                </c:pt>
                <c:pt idx="8">
                  <c:v>2</c:v>
                </c:pt>
                <c:pt idx="9">
                  <c:v>-13</c:v>
                </c:pt>
                <c:pt idx="10">
                  <c:v>-11</c:v>
                </c:pt>
                <c:pt idx="11">
                  <c:v>-9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pyramid"/>
        <c:axId val="74943488"/>
        <c:axId val="74957568"/>
        <c:axId val="0"/>
      </c:bar3DChart>
      <c:catAx>
        <c:axId val="74943488"/>
        <c:scaling>
          <c:orientation val="minMax"/>
        </c:scaling>
        <c:delete val="0"/>
        <c:axPos val="b"/>
        <c:majorGridlines/>
        <c:majorTickMark val="out"/>
        <c:minorTickMark val="none"/>
        <c:tickLblPos val="high"/>
        <c:txPr>
          <a:bodyPr/>
          <a:lstStyle/>
          <a:p>
            <a:pPr>
              <a:defRPr sz="600"/>
            </a:pPr>
            <a:endParaRPr lang="ru-RU"/>
          </a:p>
        </c:txPr>
        <c:crossAx val="74957568"/>
        <c:crosses val="autoZero"/>
        <c:auto val="1"/>
        <c:lblAlgn val="ctr"/>
        <c:lblOffset val="100"/>
        <c:noMultiLvlLbl val="0"/>
      </c:catAx>
      <c:valAx>
        <c:axId val="7495756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74943488"/>
        <c:crosses val="autoZero"/>
        <c:crossBetween val="between"/>
      </c:valAx>
      <c:spPr>
        <a:solidFill>
          <a:schemeClr val="bg1">
            <a:lumMod val="95000"/>
          </a:schemeClr>
        </a:solidFill>
      </c:spPr>
    </c:plotArea>
    <c:plotVisOnly val="1"/>
    <c:dispBlanksAs val="gap"/>
    <c:showDLblsOverMax val="0"/>
  </c:chart>
  <c:spPr>
    <a:effectLst>
      <a:outerShdw blurRad="50800" dist="38100" dir="18900000" algn="bl" rotWithShape="0">
        <a:prstClr val="black">
          <a:alpha val="40000"/>
        </a:prstClr>
      </a:outerShdw>
    </a:effectLst>
  </c:spPr>
  <c:txPr>
    <a:bodyPr/>
    <a:lstStyle/>
    <a:p>
      <a:pPr>
        <a:defRPr sz="800" b="1">
          <a:latin typeface="Arial Narrow" panose="020B0606020202030204" pitchFamily="34" charset="0"/>
        </a:defRPr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0.9238</cdr:x>
      <cdr:y>0.18607</cdr:y>
    </cdr:from>
    <cdr:to>
      <cdr:x>0.99772</cdr:x>
      <cdr:y>0.32041</cdr:y>
    </cdr:to>
    <cdr:sp macro="" textlink="">
      <cdr:nvSpPr>
        <cdr:cNvPr id="2" name="Выноска со стрелкой вниз 1"/>
        <cdr:cNvSpPr/>
      </cdr:nvSpPr>
      <cdr:spPr>
        <a:xfrm xmlns:a="http://schemas.openxmlformats.org/drawingml/2006/main">
          <a:off x="7414054" y="504056"/>
          <a:ext cx="593265" cy="363906"/>
        </a:xfrm>
        <a:prstGeom xmlns:a="http://schemas.openxmlformats.org/drawingml/2006/main" prst="downArrowCallou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rgbClr val="00660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200" b="1" dirty="0" smtClean="0">
              <a:solidFill>
                <a:srgbClr val="006600"/>
              </a:solidFill>
              <a:latin typeface="Arial Narrow" pitchFamily="34" charset="0"/>
            </a:rPr>
            <a:t>-38%</a:t>
          </a:r>
          <a:endParaRPr lang="ru-RU" sz="1200" b="1" dirty="0">
            <a:solidFill>
              <a:srgbClr val="006600"/>
            </a:solidFill>
            <a:latin typeface="Arial Narrow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0.10088</cdr:x>
      <cdr:y>0.11182</cdr:y>
    </cdr:from>
    <cdr:to>
      <cdr:x>0.26715</cdr:x>
      <cdr:y>0.16773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96953" y="629599"/>
          <a:ext cx="819064" cy="3147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1 127,3 млн.руб.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0.70996</cdr:x>
      <cdr:y>0.77161</cdr:y>
    </cdr:from>
    <cdr:to>
      <cdr:x>0.958</cdr:x>
      <cdr:y>0.82424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3497349" y="4344375"/>
          <a:ext cx="1221872" cy="2963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68,2 млн.руб.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0.01387</cdr:x>
      <cdr:y>0.77161</cdr:y>
    </cdr:from>
    <cdr:to>
      <cdr:x>0.66582</cdr:x>
      <cdr:y>0.88821</cdr:y>
    </cdr:to>
    <cdr:sp macro="" textlink="">
      <cdr:nvSpPr>
        <cdr:cNvPr id="5" name="Прямоугольник 4"/>
        <cdr:cNvSpPr/>
      </cdr:nvSpPr>
      <cdr:spPr>
        <a:xfrm xmlns:a="http://schemas.openxmlformats.org/drawingml/2006/main">
          <a:off x="68325" y="4344375"/>
          <a:ext cx="3211577" cy="656488"/>
        </a:xfrm>
        <a:prstGeom xmlns:a="http://schemas.openxmlformats.org/drawingml/2006/main" prst="rect">
          <a:avLst/>
        </a:prstGeom>
        <a:ln xmlns:a="http://schemas.openxmlformats.org/drawingml/2006/main">
          <a:noFill/>
        </a:ln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342900" indent="-77788"/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Объём поставленной продукции </a:t>
          </a:r>
        </a:p>
        <a:p xmlns:a="http://schemas.openxmlformats.org/drawingml/2006/main">
          <a:pPr marL="342900" indent="-77788"/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российского производства</a:t>
          </a:r>
        </a:p>
      </cdr:txBody>
    </cdr:sp>
  </cdr:relSizeAnchor>
  <cdr:relSizeAnchor xmlns:cdr="http://schemas.openxmlformats.org/drawingml/2006/chartDrawing">
    <cdr:from>
      <cdr:x>0.01387</cdr:x>
      <cdr:y>0.79699</cdr:y>
    </cdr:from>
    <cdr:to>
      <cdr:x>0.68703</cdr:x>
      <cdr:y>0.96645</cdr:y>
    </cdr:to>
    <cdr:sp macro="" textlink="">
      <cdr:nvSpPr>
        <cdr:cNvPr id="6" name="Прямоугольник 5"/>
        <cdr:cNvSpPr/>
      </cdr:nvSpPr>
      <cdr:spPr>
        <a:xfrm xmlns:a="http://schemas.openxmlformats.org/drawingml/2006/main">
          <a:off x="68325" y="4487251"/>
          <a:ext cx="3316060" cy="954104"/>
        </a:xfrm>
        <a:prstGeom xmlns:a="http://schemas.openxmlformats.org/drawingml/2006/main" prst="rect">
          <a:avLst/>
        </a:prstGeom>
        <a:ln xmlns:a="http://schemas.openxmlformats.org/drawingml/2006/main">
          <a:noFill/>
        </a:ln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342900" indent="-77788"/>
          <a:endParaRPr lang="ru-RU" sz="1400" b="1" dirty="0" smtClean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marL="342900" indent="-77788"/>
          <a:endParaRPr lang="ru-RU" sz="1400" b="1" dirty="0" smtClean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marL="342900" indent="-77788"/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Объём поставленной продукции </a:t>
          </a:r>
        </a:p>
        <a:p xmlns:a="http://schemas.openxmlformats.org/drawingml/2006/main">
          <a:pPr marL="342900" indent="-77788"/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импортного производства</a:t>
          </a:r>
        </a:p>
      </cdr:txBody>
    </cdr:sp>
  </cdr:relSizeAnchor>
  <cdr:relSizeAnchor xmlns:cdr="http://schemas.openxmlformats.org/drawingml/2006/chartDrawing">
    <cdr:from>
      <cdr:x>0.01387</cdr:x>
      <cdr:y>0.89849</cdr:y>
    </cdr:from>
    <cdr:to>
      <cdr:x>0.03807</cdr:x>
      <cdr:y>0.92963</cdr:y>
    </cdr:to>
    <cdr:sp macro="" textlink="">
      <cdr:nvSpPr>
        <cdr:cNvPr id="8" name="Прямоугольник 7"/>
        <cdr:cNvSpPr/>
      </cdr:nvSpPr>
      <cdr:spPr>
        <a:xfrm xmlns:a="http://schemas.openxmlformats.org/drawingml/2006/main">
          <a:off x="68325" y="5058755"/>
          <a:ext cx="119212" cy="175326"/>
        </a:xfrm>
        <a:prstGeom xmlns:a="http://schemas.openxmlformats.org/drawingml/2006/main" prst="rect">
          <a:avLst/>
        </a:prstGeom>
        <a:solidFill xmlns:a="http://schemas.openxmlformats.org/drawingml/2006/main">
          <a:srgbClr val="FF0000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/>
        </a:p>
      </cdr:txBody>
    </cdr:sp>
  </cdr:relSizeAnchor>
  <cdr:relSizeAnchor xmlns:cdr="http://schemas.openxmlformats.org/drawingml/2006/chartDrawing">
    <cdr:from>
      <cdr:x>0.01867</cdr:x>
      <cdr:y>0.7843</cdr:y>
    </cdr:from>
    <cdr:to>
      <cdr:x>0.04287</cdr:x>
      <cdr:y>0.81542</cdr:y>
    </cdr:to>
    <cdr:sp macro="" textlink="">
      <cdr:nvSpPr>
        <cdr:cNvPr id="9" name="Прямоугольник 8"/>
        <cdr:cNvSpPr/>
      </cdr:nvSpPr>
      <cdr:spPr>
        <a:xfrm xmlns:a="http://schemas.openxmlformats.org/drawingml/2006/main">
          <a:off x="91970" y="4415813"/>
          <a:ext cx="119231" cy="175213"/>
        </a:xfrm>
        <a:prstGeom xmlns:a="http://schemas.openxmlformats.org/drawingml/2006/main" prst="rect">
          <a:avLst/>
        </a:prstGeom>
        <a:solidFill xmlns:a="http://schemas.openxmlformats.org/drawingml/2006/main">
          <a:srgbClr val="00B050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5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6" y="5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39CE66-58B9-4990-9A5E-6533E4C68141}" type="datetimeFigureOut">
              <a:rPr lang="ru-RU" smtClean="0"/>
              <a:t>31.03.2017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378829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6" y="9378829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C4FF00-9C51-420E-AFA3-E90D441A8E8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5911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4A9A1-8166-4971-9EE2-CC7785BF8871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51358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4A9A1-8166-4971-9EE2-CC7785BF8871}" type="slidenum">
              <a:rPr lang="ru-RU" smtClean="0"/>
              <a:pPr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51358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35013"/>
            <a:ext cx="4911725" cy="36845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79769" y="4664770"/>
            <a:ext cx="5438139" cy="4419255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992077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4A9A1-8166-4971-9EE2-CC7785BF8871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5135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За три квартала 2016</a:t>
            </a:r>
            <a:r>
              <a:rPr lang="ru-RU" baseline="0" dirty="0" smtClean="0"/>
              <a:t> года силами контролеров пассажирского транспорта Контрольно-инспекционного отдела было проверено почти 10тыс. Единиц подвижного состава трамвая и троллейбуса.</a:t>
            </a:r>
          </a:p>
          <a:p>
            <a:r>
              <a:rPr lang="ru-RU" baseline="0" dirty="0" smtClean="0"/>
              <a:t>Сплошные проверки проводятся ежедневно и показали свою эффективность. Так, начиная с августа 2016 года, наблюдается улучшение ситуации по состоянию подвижного состава – в вагонах и троллейбусах стало чище, меньше замечаний на неплотное прилегание дверей, протечки в салонах. По нарушениям со стороны кондукторского состава также ситуация стабилизировалась и имеет тенденцию к снижению.</a:t>
            </a:r>
          </a:p>
          <a:p>
            <a:r>
              <a:rPr lang="ru-RU" dirty="0" smtClean="0"/>
              <a:t>Основные проверки контролеры проводят в салонах транспортных средств, особое</a:t>
            </a:r>
            <a:r>
              <a:rPr lang="ru-RU" baseline="0" dirty="0" smtClean="0"/>
              <a:t> внимание работе кондуктора при получении платы за проезд и пассажирам, не оплатившим проезд.</a:t>
            </a:r>
          </a:p>
          <a:p>
            <a:r>
              <a:rPr lang="ru-RU" baseline="0" dirty="0" smtClean="0"/>
              <a:t>Всего за три квартала 2016 года было выявлено более полутора тысяч (1 644) пассажиров, у которых на момент контроля проезд не был оплачен. </a:t>
            </a:r>
          </a:p>
          <a:p>
            <a:pPr algn="just"/>
            <a:r>
              <a:rPr lang="ru-RU" sz="1200" dirty="0" smtClean="0">
                <a:latin typeface="Arial Narrow" pitchFamily="34" charset="0"/>
              </a:rPr>
              <a:t>Что касается нарушений со стороны кондукторского состава, то ко всем виновным лицам по выявленным нарушениям принимались меры, в том числе сорок  пять кондукторов были уволены, </a:t>
            </a:r>
          </a:p>
          <a:p>
            <a:pPr algn="just"/>
            <a:r>
              <a:rPr lang="ru-RU" sz="1200" dirty="0" smtClean="0">
                <a:latin typeface="Arial Narrow" pitchFamily="34" charset="0"/>
              </a:rPr>
              <a:t>из </a:t>
            </a:r>
            <a:r>
              <a:rPr lang="ru-RU" sz="1200" b="0" dirty="0" smtClean="0">
                <a:solidFill>
                  <a:srgbClr val="C00000"/>
                </a:solidFill>
                <a:latin typeface="Arial Narrow" pitchFamily="34" charset="0"/>
              </a:rPr>
              <a:t>них пять  в связи с утратой доверия уволены в декабре 2016 года, один  - в январе 2017 года</a:t>
            </a:r>
            <a:r>
              <a:rPr lang="ru-RU" sz="1200" b="0" dirty="0" smtClean="0">
                <a:latin typeface="Arial Narrow" pitchFamily="34" charset="0"/>
              </a:rPr>
              <a:t>, </a:t>
            </a:r>
            <a:r>
              <a:rPr lang="ru-RU" sz="1200" b="0" u="none" dirty="0" smtClean="0">
                <a:latin typeface="Arial Narrow" pitchFamily="34" charset="0"/>
              </a:rPr>
              <a:t>1219 кондукторам была снижена премия </a:t>
            </a:r>
            <a:r>
              <a:rPr lang="ru-RU" sz="1200" b="0" dirty="0" smtClean="0">
                <a:latin typeface="Arial Narrow" pitchFamily="34" charset="0"/>
              </a:rPr>
              <a:t>(полностью или частично).</a:t>
            </a:r>
          </a:p>
          <a:p>
            <a:pPr lvl="0"/>
            <a:r>
              <a:rPr lang="ru-RU" sz="1200" b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результате организации и проведения систематического линейного контроля повысилась производственная дисциплина. </a:t>
            </a:r>
          </a:p>
          <a:p>
            <a:pPr lvl="0"/>
            <a:r>
              <a:rPr lang="ru-RU" sz="1200" b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Количество обращений граждан на работу персонала имеет устойчивую динамику к снижению – за 2016 год поступило на 38% жалоб меньше чем за 2015.</a:t>
            </a:r>
          </a:p>
          <a:p>
            <a:pPr lvl="0"/>
            <a:r>
              <a:rPr lang="ru-RU" sz="1200" b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Количество жалоб пассажиров на наш подвижной состав</a:t>
            </a:r>
            <a:r>
              <a:rPr lang="ru-RU" sz="1200" b="0" baseline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(за счет улучшения ситуации с октября 2016 года) также снизилось – за 2016 год поступило на 13% жалоб меньше чем за 2015.</a:t>
            </a:r>
            <a:endParaRPr lang="ru-RU" sz="1200" b="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Arial Narrow" pitchFamily="34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083334-77D4-4DAA-B935-2423BE588B61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ru-RU" smtClean="0"/>
              <a:t>31.08.2016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15419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4A9A1-8166-4971-9EE2-CC7785BF8871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51358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4A9A1-8166-4971-9EE2-CC7785BF8871}" type="slidenum">
              <a:rPr lang="ru-RU" smtClean="0"/>
              <a:pPr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51358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79774" y="4690269"/>
            <a:ext cx="5438139" cy="444341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79774" y="4690269"/>
            <a:ext cx="5438139" cy="444341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D936E-AE9A-42EA-9121-3256823270B8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2600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79774" y="4690269"/>
            <a:ext cx="5438139" cy="444341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/>
            </a:lvl1pPr>
            <a:lvl2pPr indent="457200">
              <a:defRPr/>
            </a:lvl2pPr>
            <a:lvl3pPr indent="914400">
              <a:defRPr/>
            </a:lvl3pPr>
            <a:lvl4pPr indent="1371600"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54552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chart" Target="../charts/chart18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17.xml"/><Relationship Id="rId5" Type="http://schemas.openxmlformats.org/officeDocument/2006/relationships/chart" Target="../charts/chart16.xml"/><Relationship Id="rId4" Type="http://schemas.openxmlformats.org/officeDocument/2006/relationships/chart" Target="../charts/char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1.xml"/><Relationship Id="rId4" Type="http://schemas.openxmlformats.org/officeDocument/2006/relationships/chart" Target="../charts/chart2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emf"/><Relationship Id="rId5" Type="http://schemas.openxmlformats.org/officeDocument/2006/relationships/oleObject" Target="../embeddings/_____Microsoft_Excel_97-20031.xls"/><Relationship Id="rId4" Type="http://schemas.openxmlformats.org/officeDocument/2006/relationships/chart" Target="../charts/char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9.xml"/><Relationship Id="rId5" Type="http://schemas.openxmlformats.org/officeDocument/2006/relationships/chart" Target="../charts/chart8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3.xml"/><Relationship Id="rId4" Type="http://schemas.openxmlformats.org/officeDocument/2006/relationships/chart" Target="../charts/char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hape 2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5186864" y="0"/>
            <a:ext cx="3601408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2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962900" y="4869424"/>
            <a:ext cx="2723025" cy="54347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25"/>
          <p:cNvSpPr txBox="1"/>
          <p:nvPr/>
        </p:nvSpPr>
        <p:spPr>
          <a:xfrm>
            <a:off x="191035" y="1052736"/>
            <a:ext cx="5688630" cy="108080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/>
            <a:r>
              <a:rPr lang="ru-RU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СПб ГУП «Горэлектротранс»</a:t>
            </a:r>
          </a:p>
          <a:p>
            <a:pPr lvl="0" algn="ctr"/>
            <a:endParaRPr lang="ru-RU" sz="32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Shape 25"/>
          <p:cNvSpPr txBox="1"/>
          <p:nvPr/>
        </p:nvSpPr>
        <p:spPr>
          <a:xfrm>
            <a:off x="107504" y="2708920"/>
            <a:ext cx="5855693" cy="144016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/>
            <a:r>
              <a:rPr lang="ru-RU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«Отчет </a:t>
            </a:r>
            <a:r>
              <a:rPr lang="ru-RU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об итогах финансово-хозяйственной деятельности  </a:t>
            </a:r>
            <a:r>
              <a:rPr lang="ru-RU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СПб </a:t>
            </a:r>
            <a:r>
              <a:rPr lang="ru-RU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ГУП «Горэлектротранс» </a:t>
            </a:r>
            <a:endParaRPr lang="ru-RU" sz="2000" b="1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 algn="ctr"/>
            <a:r>
              <a:rPr lang="ru-RU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 2016 год»</a:t>
            </a:r>
            <a:endParaRPr lang="ru-RU" sz="20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250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31"/>
          <p:cNvSpPr/>
          <p:nvPr/>
        </p:nvSpPr>
        <p:spPr>
          <a:xfrm>
            <a:off x="-9900" y="0"/>
            <a:ext cx="9153900" cy="836712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716016" y="252049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6  </a:t>
            </a: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1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32"/>
          <p:cNvSpPr txBox="1"/>
          <p:nvPr/>
        </p:nvSpPr>
        <p:spPr>
          <a:xfrm>
            <a:off x="147727" y="68104"/>
            <a:ext cx="5650749" cy="51479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Расходы на перевозку пассажиров, млн. руб.</a:t>
            </a:r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1689434"/>
              </p:ext>
            </p:extLst>
          </p:nvPr>
        </p:nvGraphicFramePr>
        <p:xfrm>
          <a:off x="182128" y="1124744"/>
          <a:ext cx="8644951" cy="5125603"/>
        </p:xfrm>
        <a:graphic>
          <a:graphicData uri="http://schemas.openxmlformats.org/drawingml/2006/table">
            <a:tbl>
              <a:tblPr/>
              <a:tblGrid>
                <a:gridCol w="2301640"/>
                <a:gridCol w="1296144"/>
                <a:gridCol w="1080120"/>
                <a:gridCol w="1080120"/>
                <a:gridCol w="1008112"/>
                <a:gridCol w="1008112"/>
                <a:gridCol w="870703"/>
              </a:tblGrid>
              <a:tr h="360040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Наименование 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показателей</a:t>
                      </a:r>
                    </a:p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 статей затрат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2015 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2016 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Темп 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роста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  <a:tr h="6074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Факт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План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Факт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Отклонение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млн. руб.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%</a:t>
                      </a:r>
                    </a:p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выполнения плана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2016/2015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  <a:tr h="51016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Расходы на перевозку пассажиров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10 119,7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11 920,6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11 762,6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-158,0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98,7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116,2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</a:tr>
              <a:tr h="46270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Материальные затраты, в том числе: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1 927,1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2 261,9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2 177,9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-84,0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96,3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113,0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14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Электроэнергия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940,9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1 222,1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1 172,6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-49,5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96,0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124,6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524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Автомобильное топливо и смазочные материалы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55,0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60,4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62,3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1,9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103,1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113,2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524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Материалы и запасные части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795,7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827,0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785,2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-41,8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94,9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98,7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572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Прочие материальные затраты (теплоэнергия, газ, вода)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135,6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152,3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157,7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5,4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103,5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116,3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Затраты на оплату труда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4 790,4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5 708,9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5 709,2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119,2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70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Начисления страховых взносов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1 465,0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1 716,5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1 742,9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26,4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101,5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119,0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70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Амортизация основных фондов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1 305,7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1 410,5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1 438,4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27,9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102,0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110,2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2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Прочие расходы, из них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631,6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822,8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694,2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-128,6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84,4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109,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149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Капитальные ремонты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191,9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307,9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243,6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-64,3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79,1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126,9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7476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1"/>
          <p:cNvSpPr/>
          <p:nvPr/>
        </p:nvSpPr>
        <p:spPr>
          <a:xfrm>
            <a:off x="0" y="0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-RU" dirty="0" smtClean="0"/>
              <a:t> </a:t>
            </a:r>
            <a:endParaRPr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716016" y="262504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7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8" name="Shape 3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32"/>
          <p:cNvSpPr txBox="1"/>
          <p:nvPr/>
        </p:nvSpPr>
        <p:spPr>
          <a:xfrm>
            <a:off x="0" y="30681"/>
            <a:ext cx="5650749" cy="71617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Финансовый результат по прочей деятельности</a:t>
            </a:r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3619968"/>
              </p:ext>
            </p:extLst>
          </p:nvPr>
        </p:nvGraphicFramePr>
        <p:xfrm>
          <a:off x="215515" y="1268760"/>
          <a:ext cx="8712969" cy="4363529"/>
        </p:xfrm>
        <a:graphic>
          <a:graphicData uri="http://schemas.openxmlformats.org/drawingml/2006/table">
            <a:tbl>
              <a:tblPr firstRow="1">
                <a:tableStyleId>{7DF18680-E054-41AD-8BC1-D1AEF772440D}</a:tableStyleId>
              </a:tblPr>
              <a:tblGrid>
                <a:gridCol w="3456384"/>
                <a:gridCol w="1080120"/>
                <a:gridCol w="1080120"/>
                <a:gridCol w="936104"/>
                <a:gridCol w="1080120"/>
                <a:gridCol w="1080121"/>
              </a:tblGrid>
              <a:tr h="36809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показателей и статей затрат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 </a:t>
                      </a: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Темп роста</a:t>
                      </a:r>
                    </a:p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662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выполнения плана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5337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 доходы, из них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490,7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479,6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509,8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106,3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103,9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320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 от прочих видов деятельности</a:t>
                      </a:r>
                      <a:endParaRPr lang="ru-RU" sz="14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214,1</a:t>
                      </a:r>
                      <a:endParaRPr lang="ru-RU" sz="14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205,4</a:t>
                      </a:r>
                      <a:endParaRPr lang="ru-RU" sz="14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213,2</a:t>
                      </a:r>
                      <a:endParaRPr lang="ru-RU" sz="14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103,8</a:t>
                      </a:r>
                      <a:endParaRPr lang="ru-RU" sz="14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99,6</a:t>
                      </a:r>
                      <a:endParaRPr lang="ru-RU" sz="1400" b="0" i="1" u="none" strike="noStrike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57606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иные прочие (</a:t>
                      </a:r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внереализационные) доходы</a:t>
                      </a:r>
                      <a:endParaRPr lang="ru-RU" sz="14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276,6</a:t>
                      </a:r>
                      <a:endParaRPr lang="ru-RU" sz="14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274,2</a:t>
                      </a:r>
                      <a:endParaRPr lang="ru-RU" sz="14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296,6</a:t>
                      </a:r>
                      <a:endParaRPr lang="ru-RU" sz="14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108,2</a:t>
                      </a:r>
                      <a:endParaRPr lang="ru-RU" sz="14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107,2</a:t>
                      </a:r>
                      <a:endParaRPr lang="ru-RU" sz="14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4750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 расходы, из них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196,4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184,8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268,6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145,4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136,7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7020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расходы на социальные нужды</a:t>
                      </a:r>
                      <a:endParaRPr lang="ru-RU" sz="14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88,9</a:t>
                      </a:r>
                      <a:endParaRPr lang="ru-RU" sz="14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101,7</a:t>
                      </a:r>
                      <a:endParaRPr lang="ru-RU" sz="14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98,5</a:t>
                      </a:r>
                      <a:endParaRPr lang="ru-RU" sz="14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97,0</a:t>
                      </a:r>
                      <a:endParaRPr lang="ru-RU" sz="14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110,8</a:t>
                      </a:r>
                      <a:endParaRPr lang="ru-RU" sz="14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6181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 (</a:t>
                      </a:r>
                      <a:r>
                        <a:rPr lang="ru-RU" sz="1400" u="none" strike="noStrik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внереализационные) расходы</a:t>
                      </a:r>
                      <a:endParaRPr lang="ru-RU" sz="1400" i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107,5</a:t>
                      </a:r>
                      <a:endParaRPr lang="ru-RU" sz="14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83,1</a:t>
                      </a:r>
                      <a:endParaRPr lang="ru-RU" sz="14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170,1</a:t>
                      </a:r>
                      <a:endParaRPr lang="ru-RU" sz="14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204,6</a:t>
                      </a:r>
                      <a:endParaRPr lang="ru-RU" sz="14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158,2</a:t>
                      </a:r>
                      <a:endParaRPr lang="ru-RU" sz="14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6809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Финансовый результат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294,3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294,8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241,2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81,8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81,9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555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-7134"/>
            <a:ext cx="9156700" cy="83502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0971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8264" y="258142"/>
            <a:ext cx="2036763" cy="407988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048613" name="Прямоугольник 5"/>
          <p:cNvSpPr/>
          <p:nvPr/>
        </p:nvSpPr>
        <p:spPr>
          <a:xfrm>
            <a:off x="4716016" y="252049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Слайд </a:t>
            </a: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8 </a:t>
            </a:r>
            <a:r>
              <a:rPr lang="ru-RU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48614" name="Прямоугольник 6"/>
          <p:cNvSpPr/>
          <p:nvPr/>
        </p:nvSpPr>
        <p:spPr>
          <a:xfrm>
            <a:off x="144016" y="138970"/>
            <a:ext cx="5436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Финансовый результат предприятия</a:t>
            </a:r>
            <a:r>
              <a:rPr lang="ru-RU" b="1" i="1" dirty="0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, </a:t>
            </a:r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млн. </a:t>
            </a:r>
            <a:r>
              <a:rPr lang="ru-RU" b="1" i="1" dirty="0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руб. 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9681952"/>
              </p:ext>
            </p:extLst>
          </p:nvPr>
        </p:nvGraphicFramePr>
        <p:xfrm>
          <a:off x="200050" y="980728"/>
          <a:ext cx="8784977" cy="5256586"/>
        </p:xfrm>
        <a:graphic>
          <a:graphicData uri="http://schemas.openxmlformats.org/drawingml/2006/table">
            <a:tbl>
              <a:tblPr firstRow="1">
                <a:tableStyleId>{93296810-A885-4BE3-A3E7-6D5BEEA58F35}</a:tableStyleId>
              </a:tblPr>
              <a:tblGrid>
                <a:gridCol w="504058"/>
                <a:gridCol w="2304256"/>
                <a:gridCol w="1512167"/>
                <a:gridCol w="1344930"/>
                <a:gridCol w="1143330"/>
                <a:gridCol w="968124"/>
                <a:gridCol w="1008112"/>
              </a:tblGrid>
              <a:tr h="55608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№№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статьи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br>
                        <a:rPr lang="ru-RU" sz="1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2015 г.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br>
                        <a:rPr lang="ru-RU" sz="1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2016 г.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br>
                        <a:rPr lang="ru-RU" sz="1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2016 г.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Выполнение плана</a:t>
                      </a:r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12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Темп роста, 2016/2015</a:t>
                      </a:r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12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200" b="1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4225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доходы предприятия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10 088,5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12 418,8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12 495,9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100,6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123,9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8639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1.1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 от перевозки пассажиров 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4 830,8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5 273,8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5 339,2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101,2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110,5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4095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1.2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Доля доходов в затратах по социальным перевозкам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51,6%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47,5%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48,2%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-3,4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6367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1.3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Субсидия из бюджета Санкт-Петербурга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4 767,0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6 665,4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6 646,9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139,4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2609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1.4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 доходы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490,7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479,6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509,8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106,3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103,9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6941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расходы предприятия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10 316,2</a:t>
                      </a:r>
                      <a:endParaRPr lang="ru-RU" sz="14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12 105,4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12 031,2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99,4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116,6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8639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2.1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Расходы на перевозку пассажиров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10 119,7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11 920,6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11 762,6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116,2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2609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2.2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 расходы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196,4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184,8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268,6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145,4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136,7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9213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 на прибыль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0,0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114,4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5117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Финансовый результат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-227,7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313,4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350,3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111,7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-153,9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</a:tr>
              <a:tr h="45795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Средний доход с одного перевезенного пассажира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15,1 руб.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16,3 руб.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16,4 руб.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100,6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108,6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99FFCC"/>
                    </a:solidFill>
                  </a:tcPr>
                </a:tc>
              </a:tr>
              <a:tr h="45795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Себестоимость перевозки одного пассажира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31,6 руб.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36,5 руб.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36,1 руб.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98,9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114,2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8020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/>
        </p:nvSpPr>
        <p:spPr>
          <a:xfrm>
            <a:off x="0" y="0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32" name="Shape 32"/>
          <p:cNvSpPr txBox="1"/>
          <p:nvPr/>
        </p:nvSpPr>
        <p:spPr>
          <a:xfrm>
            <a:off x="1" y="-99392"/>
            <a:ext cx="6789616" cy="88518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-RU" sz="1700" b="1" i="1" dirty="0" smtClean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Сверхурочные часы</a:t>
            </a:r>
          </a:p>
          <a:p>
            <a:pPr lvl="0" rtl="0">
              <a:buNone/>
            </a:pPr>
            <a:endParaRPr lang="ru" dirty="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3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4629377" y="340019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9</a:t>
            </a:r>
          </a:p>
        </p:txBody>
      </p:sp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0794069"/>
              </p:ext>
            </p:extLst>
          </p:nvPr>
        </p:nvGraphicFramePr>
        <p:xfrm>
          <a:off x="179512" y="1196752"/>
          <a:ext cx="8629365" cy="47619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32619765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/>
        </p:nvSpPr>
        <p:spPr>
          <a:xfrm>
            <a:off x="0" y="0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32" name="Shape 32"/>
          <p:cNvSpPr txBox="1"/>
          <p:nvPr/>
        </p:nvSpPr>
        <p:spPr>
          <a:xfrm>
            <a:off x="1" y="-99392"/>
            <a:ext cx="6789616" cy="88518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-RU" sz="1700" b="1" i="1" dirty="0" smtClean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Среднемесячная заработная плата</a:t>
            </a:r>
          </a:p>
          <a:p>
            <a:pPr lvl="0" rtl="0">
              <a:buNone/>
            </a:pPr>
            <a:endParaRPr lang="ru" dirty="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3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4629377" y="340019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10</a:t>
            </a:r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5297475"/>
              </p:ext>
            </p:extLst>
          </p:nvPr>
        </p:nvGraphicFramePr>
        <p:xfrm>
          <a:off x="107504" y="1017207"/>
          <a:ext cx="4283967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7644969"/>
              </p:ext>
            </p:extLst>
          </p:nvPr>
        </p:nvGraphicFramePr>
        <p:xfrm>
          <a:off x="4355976" y="908720"/>
          <a:ext cx="4770462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8504069"/>
              </p:ext>
            </p:extLst>
          </p:nvPr>
        </p:nvGraphicFramePr>
        <p:xfrm>
          <a:off x="33958" y="3645024"/>
          <a:ext cx="4273673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4201030"/>
              </p:ext>
            </p:extLst>
          </p:nvPr>
        </p:nvGraphicFramePr>
        <p:xfrm>
          <a:off x="4367836" y="3645024"/>
          <a:ext cx="4786064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26043483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-7134"/>
            <a:ext cx="9156700" cy="83502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0971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8264" y="258142"/>
            <a:ext cx="2036763" cy="407988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048613" name="Прямоугольник 5"/>
          <p:cNvSpPr/>
          <p:nvPr/>
        </p:nvSpPr>
        <p:spPr>
          <a:xfrm>
            <a:off x="4716016" y="252049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Слайд 11 </a:t>
            </a:r>
            <a:r>
              <a:rPr lang="ru-RU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48614" name="Прямоугольник 6"/>
          <p:cNvSpPr/>
          <p:nvPr/>
        </p:nvSpPr>
        <p:spPr>
          <a:xfrm>
            <a:off x="144016" y="138970"/>
            <a:ext cx="5436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Заработная плата</a:t>
            </a:r>
            <a:endParaRPr lang="ru-RU" b="1" i="1" dirty="0">
              <a:solidFill>
                <a:schemeClr val="bg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4841993"/>
              </p:ext>
            </p:extLst>
          </p:nvPr>
        </p:nvGraphicFramePr>
        <p:xfrm>
          <a:off x="467544" y="1196752"/>
          <a:ext cx="7920880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224982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1"/>
          <p:cNvSpPr/>
          <p:nvPr/>
        </p:nvSpPr>
        <p:spPr>
          <a:xfrm>
            <a:off x="-9900" y="0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</a:t>
            </a:r>
            <a:endParaRPr dirty="0">
              <a:solidFill>
                <a:prstClr val="black"/>
              </a:solidFill>
            </a:endParaRPr>
          </a:p>
        </p:txBody>
      </p:sp>
      <p:pic>
        <p:nvPicPr>
          <p:cNvPr id="8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32"/>
          <p:cNvSpPr txBox="1"/>
          <p:nvPr/>
        </p:nvSpPr>
        <p:spPr>
          <a:xfrm>
            <a:off x="217395" y="44624"/>
            <a:ext cx="5146693" cy="53828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Импортозамещение</a:t>
            </a:r>
            <a:endParaRPr lang="ru-RU" b="1" i="1" dirty="0">
              <a:ln w="18415" cmpd="sng">
                <a:noFill/>
                <a:prstDash val="solid"/>
              </a:ln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716016" y="262504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12</a:t>
            </a:r>
          </a:p>
        </p:txBody>
      </p:sp>
      <p:graphicFrame>
        <p:nvGraphicFramePr>
          <p:cNvPr id="26" name="Диаграмма 25"/>
          <p:cNvGraphicFramePr/>
          <p:nvPr/>
        </p:nvGraphicFramePr>
        <p:xfrm>
          <a:off x="5214942" y="2643182"/>
          <a:ext cx="3837973" cy="3929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4" name="TextBox 43"/>
          <p:cNvSpPr txBox="1"/>
          <p:nvPr/>
        </p:nvSpPr>
        <p:spPr>
          <a:xfrm>
            <a:off x="5167473" y="2643182"/>
            <a:ext cx="394101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Доля отечественной и импортной продукции</a:t>
            </a:r>
          </a:p>
          <a:p>
            <a:pPr algn="ctr"/>
            <a:r>
              <a:rPr lang="ru-RU" sz="13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 2014, 2015, 2016гг.</a:t>
            </a:r>
            <a:endParaRPr lang="ru-RU" sz="13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090086" y="5670087"/>
            <a:ext cx="5950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12,0</a:t>
            </a:r>
            <a:r>
              <a:rPr lang="ru-RU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%</a:t>
            </a:r>
            <a:endParaRPr lang="ru-RU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572396" y="5795207"/>
            <a:ext cx="5341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6,0</a:t>
            </a:r>
            <a:r>
              <a:rPr lang="ru-RU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%</a:t>
            </a:r>
            <a:endParaRPr lang="ru-RU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474060" y="3610044"/>
            <a:ext cx="5950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88,0</a:t>
            </a:r>
            <a:r>
              <a:rPr lang="ru-RU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%</a:t>
            </a:r>
            <a:endParaRPr lang="ru-RU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903450" y="3580629"/>
            <a:ext cx="5950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94,0</a:t>
            </a:r>
            <a:r>
              <a:rPr lang="ru-RU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%</a:t>
            </a:r>
            <a:endParaRPr lang="ru-RU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011773" y="5804085"/>
            <a:ext cx="5341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6,0</a:t>
            </a:r>
            <a:r>
              <a:rPr lang="ru-RU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%</a:t>
            </a:r>
            <a:endParaRPr lang="ru-RU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340608" y="3589218"/>
            <a:ext cx="5950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94,0</a:t>
            </a:r>
            <a:r>
              <a:rPr lang="ru-RU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%</a:t>
            </a:r>
            <a:endParaRPr lang="ru-RU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9" name="Диаграмма 18"/>
          <p:cNvGraphicFramePr/>
          <p:nvPr>
            <p:extLst/>
          </p:nvPr>
        </p:nvGraphicFramePr>
        <p:xfrm>
          <a:off x="217395" y="942013"/>
          <a:ext cx="4926109" cy="56302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20" name="Прямая соединительная линия 19"/>
          <p:cNvCxnSpPr/>
          <p:nvPr/>
        </p:nvCxnSpPr>
        <p:spPr>
          <a:xfrm rot="16200000" flipH="1">
            <a:off x="1431578" y="2068828"/>
            <a:ext cx="657762" cy="37771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16200000" flipH="1">
            <a:off x="4036215" y="4964917"/>
            <a:ext cx="285752" cy="21431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286380" y="1071546"/>
            <a:ext cx="371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Фактическое импортозамещение –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3,7 млн.руб</a:t>
            </a:r>
            <a:r>
              <a:rPr lang="ru-R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14282" y="928670"/>
            <a:ext cx="492922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Импортозамещение</a:t>
            </a:r>
            <a:r>
              <a:rPr lang="ru-RU" sz="13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в 2016 году</a:t>
            </a:r>
            <a:endParaRPr lang="ru-RU" sz="13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636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1"/>
          <p:cNvSpPr/>
          <p:nvPr/>
        </p:nvSpPr>
        <p:spPr>
          <a:xfrm>
            <a:off x="-9900" y="0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-RU" dirty="0" smtClean="0"/>
              <a:t> </a:t>
            </a:r>
            <a:endParaRPr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716016" y="262504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13 </a:t>
            </a:r>
          </a:p>
        </p:txBody>
      </p:sp>
      <p:pic>
        <p:nvPicPr>
          <p:cNvPr id="8" name="Shape 3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32"/>
          <p:cNvSpPr txBox="1"/>
          <p:nvPr/>
        </p:nvSpPr>
        <p:spPr>
          <a:xfrm>
            <a:off x="0" y="30681"/>
            <a:ext cx="5650749" cy="71617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Обновление подвижного </a:t>
            </a:r>
            <a:r>
              <a:rPr lang="ru-RU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состава </a:t>
            </a:r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 2015-2016 гг. </a:t>
            </a:r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323528" y="4758369"/>
            <a:ext cx="8426020" cy="1616431"/>
            <a:chOff x="106979" y="4769011"/>
            <a:chExt cx="8426020" cy="1616431"/>
          </a:xfrm>
        </p:grpSpPr>
        <p:grpSp>
          <p:nvGrpSpPr>
            <p:cNvPr id="26" name="Группа 25"/>
            <p:cNvGrpSpPr/>
            <p:nvPr/>
          </p:nvGrpSpPr>
          <p:grpSpPr>
            <a:xfrm>
              <a:off x="106979" y="4769011"/>
              <a:ext cx="6528069" cy="1616431"/>
              <a:chOff x="632206" y="4778403"/>
              <a:chExt cx="6528069" cy="1616431"/>
            </a:xfrm>
          </p:grpSpPr>
          <p:grpSp>
            <p:nvGrpSpPr>
              <p:cNvPr id="23" name="Группа 22"/>
              <p:cNvGrpSpPr/>
              <p:nvPr/>
            </p:nvGrpSpPr>
            <p:grpSpPr>
              <a:xfrm>
                <a:off x="2253657" y="4778403"/>
                <a:ext cx="4906618" cy="1601622"/>
                <a:chOff x="1465582" y="4201079"/>
                <a:chExt cx="4906618" cy="1601622"/>
              </a:xfrm>
            </p:grpSpPr>
            <p:sp>
              <p:nvSpPr>
                <p:cNvPr id="4" name="Прямоугольник 3"/>
                <p:cNvSpPr/>
                <p:nvPr/>
              </p:nvSpPr>
              <p:spPr>
                <a:xfrm>
                  <a:off x="1465582" y="4218827"/>
                  <a:ext cx="1304106" cy="469128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600" b="1" dirty="0" smtClean="0">
                      <a:latin typeface="Times New Roman" pitchFamily="18" charset="0"/>
                      <a:cs typeface="Times New Roman" pitchFamily="18" charset="0"/>
                    </a:rPr>
                    <a:t>Всего</a:t>
                  </a:r>
                  <a:endParaRPr lang="ru-RU" sz="16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" name="Прямоугольник 14"/>
                <p:cNvSpPr/>
                <p:nvPr/>
              </p:nvSpPr>
              <p:spPr>
                <a:xfrm>
                  <a:off x="5060032" y="4218827"/>
                  <a:ext cx="1296144" cy="475311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000" b="1" dirty="0">
                      <a:latin typeface="Times New Roman" pitchFamily="18" charset="0"/>
                      <a:cs typeface="Times New Roman" pitchFamily="18" charset="0"/>
                    </a:rPr>
                    <a:t>Собственные</a:t>
                  </a:r>
                  <a:r>
                    <a:rPr lang="ru-RU" sz="1000" b="1" dirty="0" smtClean="0">
                      <a:latin typeface="Times New Roman" pitchFamily="18" charset="0"/>
                      <a:cs typeface="Times New Roman" pitchFamily="18" charset="0"/>
                    </a:rPr>
                    <a:t> средства предприятия</a:t>
                  </a:r>
                  <a:endParaRPr lang="ru-RU" sz="10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7" name="Прямоугольник 16"/>
                <p:cNvSpPr/>
                <p:nvPr/>
              </p:nvSpPr>
              <p:spPr>
                <a:xfrm>
                  <a:off x="3301040" y="4201079"/>
                  <a:ext cx="1296144" cy="469128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200" b="1" dirty="0" smtClean="0">
                      <a:latin typeface="Times New Roman" pitchFamily="18" charset="0"/>
                      <a:cs typeface="Times New Roman" pitchFamily="18" charset="0"/>
                    </a:rPr>
                    <a:t>Бюджет Санкт-Петербурга</a:t>
                  </a:r>
                  <a:endParaRPr lang="ru-RU" sz="12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22" name="Группа 21"/>
                <p:cNvGrpSpPr/>
                <p:nvPr/>
              </p:nvGrpSpPr>
              <p:grpSpPr>
                <a:xfrm>
                  <a:off x="1469563" y="4844035"/>
                  <a:ext cx="4902637" cy="958666"/>
                  <a:chOff x="1469563" y="4844035"/>
                  <a:chExt cx="4902637" cy="958666"/>
                </a:xfrm>
              </p:grpSpPr>
              <p:sp>
                <p:nvSpPr>
                  <p:cNvPr id="11" name="Прямоугольник 10"/>
                  <p:cNvSpPr/>
                  <p:nvPr/>
                </p:nvSpPr>
                <p:spPr>
                  <a:xfrm>
                    <a:off x="1469563" y="4861256"/>
                    <a:ext cx="1296144" cy="432048"/>
                  </a:xfrm>
                  <a:prstGeom prst="rect">
                    <a:avLst/>
                  </a:prstGeom>
                </p:spPr>
                <p:style>
                  <a:lnRef idx="2">
                    <a:schemeClr val="accent3"/>
                  </a:lnRef>
                  <a:fillRef idx="1">
                    <a:schemeClr val="lt1"/>
                  </a:fillRef>
                  <a:effectRef idx="0">
                    <a:schemeClr val="accent3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ru-RU" sz="1600" dirty="0" smtClean="0">
                        <a:latin typeface="Times New Roman" pitchFamily="18" charset="0"/>
                        <a:cs typeface="Times New Roman" pitchFamily="18" charset="0"/>
                      </a:rPr>
                      <a:t>1 047,8</a:t>
                    </a:r>
                  </a:p>
                </p:txBody>
              </p:sp>
              <p:sp>
                <p:nvSpPr>
                  <p:cNvPr id="12" name="Прямоугольник 11"/>
                  <p:cNvSpPr/>
                  <p:nvPr/>
                </p:nvSpPr>
                <p:spPr>
                  <a:xfrm>
                    <a:off x="3301040" y="4844035"/>
                    <a:ext cx="1296144" cy="432048"/>
                  </a:xfrm>
                  <a:prstGeom prst="rect">
                    <a:avLst/>
                  </a:prstGeom>
                </p:spPr>
                <p:style>
                  <a:lnRef idx="2">
                    <a:schemeClr val="accent3"/>
                  </a:lnRef>
                  <a:fillRef idx="1">
                    <a:schemeClr val="lt1"/>
                  </a:fillRef>
                  <a:effectRef idx="0">
                    <a:schemeClr val="accent3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ru-RU" sz="1600" dirty="0" smtClean="0">
                        <a:latin typeface="Times New Roman" pitchFamily="18" charset="0"/>
                        <a:cs typeface="Times New Roman" pitchFamily="18" charset="0"/>
                      </a:rPr>
                      <a:t>432,0</a:t>
                    </a:r>
                    <a:endParaRPr lang="ru-RU" sz="16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4" name="Прямоугольник 13"/>
                  <p:cNvSpPr/>
                  <p:nvPr/>
                </p:nvSpPr>
                <p:spPr>
                  <a:xfrm>
                    <a:off x="5076056" y="4845802"/>
                    <a:ext cx="1296144" cy="432048"/>
                  </a:xfrm>
                  <a:prstGeom prst="rect">
                    <a:avLst/>
                  </a:prstGeom>
                </p:spPr>
                <p:style>
                  <a:lnRef idx="2">
                    <a:schemeClr val="accent3"/>
                  </a:lnRef>
                  <a:fillRef idx="1">
                    <a:schemeClr val="lt1"/>
                  </a:fillRef>
                  <a:effectRef idx="0">
                    <a:schemeClr val="accent3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ru-RU" sz="1600" dirty="0" smtClean="0">
                        <a:latin typeface="Times New Roman" pitchFamily="18" charset="0"/>
                        <a:cs typeface="Times New Roman" pitchFamily="18" charset="0"/>
                      </a:rPr>
                      <a:t>615,8</a:t>
                    </a:r>
                    <a:endParaRPr lang="ru-RU" sz="16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8" name="Прямоугольник 17"/>
                  <p:cNvSpPr/>
                  <p:nvPr/>
                </p:nvSpPr>
                <p:spPr>
                  <a:xfrm>
                    <a:off x="1469563" y="5355622"/>
                    <a:ext cx="1296144" cy="432048"/>
                  </a:xfrm>
                  <a:prstGeom prst="rect">
                    <a:avLst/>
                  </a:prstGeom>
                </p:spPr>
                <p:style>
                  <a:lnRef idx="2">
                    <a:schemeClr val="accent3"/>
                  </a:lnRef>
                  <a:fillRef idx="1">
                    <a:schemeClr val="lt1"/>
                  </a:fillRef>
                  <a:effectRef idx="0">
                    <a:schemeClr val="accent3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ru-RU" sz="1600" dirty="0" smtClean="0">
                        <a:latin typeface="Times New Roman" pitchFamily="18" charset="0"/>
                        <a:cs typeface="Times New Roman" pitchFamily="18" charset="0"/>
                      </a:rPr>
                      <a:t>1 217,3</a:t>
                    </a:r>
                    <a:endParaRPr lang="ru-RU" sz="16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" name="Прямоугольник 18"/>
                  <p:cNvSpPr/>
                  <p:nvPr/>
                </p:nvSpPr>
                <p:spPr>
                  <a:xfrm>
                    <a:off x="3301040" y="5342980"/>
                    <a:ext cx="1296144" cy="432048"/>
                  </a:xfrm>
                  <a:prstGeom prst="rect">
                    <a:avLst/>
                  </a:prstGeom>
                </p:spPr>
                <p:style>
                  <a:lnRef idx="2">
                    <a:schemeClr val="accent3"/>
                  </a:lnRef>
                  <a:fillRef idx="1">
                    <a:schemeClr val="lt1"/>
                  </a:fillRef>
                  <a:effectRef idx="0">
                    <a:schemeClr val="accent3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ru-RU" sz="1600" dirty="0" smtClean="0">
                        <a:latin typeface="Times New Roman" pitchFamily="18" charset="0"/>
                        <a:cs typeface="Times New Roman" pitchFamily="18" charset="0"/>
                      </a:rPr>
                      <a:t>519,9</a:t>
                    </a:r>
                    <a:endParaRPr lang="ru-RU" sz="16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1" name="Прямоугольник 20"/>
                  <p:cNvSpPr/>
                  <p:nvPr/>
                </p:nvSpPr>
                <p:spPr>
                  <a:xfrm>
                    <a:off x="5076056" y="5370653"/>
                    <a:ext cx="1296144" cy="432048"/>
                  </a:xfrm>
                  <a:prstGeom prst="rect">
                    <a:avLst/>
                  </a:prstGeom>
                </p:spPr>
                <p:style>
                  <a:lnRef idx="2">
                    <a:schemeClr val="accent3"/>
                  </a:lnRef>
                  <a:fillRef idx="1">
                    <a:schemeClr val="lt1"/>
                  </a:fillRef>
                  <a:effectRef idx="0">
                    <a:schemeClr val="accent3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ru-RU" sz="1600" dirty="0" smtClean="0">
                        <a:latin typeface="Times New Roman" pitchFamily="18" charset="0"/>
                        <a:cs typeface="Times New Roman" pitchFamily="18" charset="0"/>
                      </a:rPr>
                      <a:t>697,4</a:t>
                    </a:r>
                    <a:endParaRPr lang="ru-RU" sz="16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24" name="TextBox 23"/>
              <p:cNvSpPr txBox="1"/>
              <p:nvPr/>
            </p:nvSpPr>
            <p:spPr>
              <a:xfrm>
                <a:off x="632206" y="5391742"/>
                <a:ext cx="15796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200" b="1" dirty="0" smtClean="0">
                    <a:latin typeface="Times New Roman" pitchFamily="18" charset="0"/>
                    <a:cs typeface="Times New Roman" pitchFamily="18" charset="0"/>
                  </a:rPr>
                  <a:t>2015 г.,</a:t>
                </a:r>
                <a:br>
                  <a:rPr lang="ru-RU" sz="1200" b="1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ru-RU" sz="1200" b="1" dirty="0" smtClean="0">
                    <a:latin typeface="Times New Roman" pitchFamily="18" charset="0"/>
                    <a:cs typeface="Times New Roman" pitchFamily="18" charset="0"/>
                  </a:rPr>
                  <a:t>млн. руб.</a:t>
                </a: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632206" y="5933169"/>
                <a:ext cx="155162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200" b="1" dirty="0" smtClean="0">
                    <a:latin typeface="Times New Roman" pitchFamily="18" charset="0"/>
                    <a:cs typeface="Times New Roman" pitchFamily="18" charset="0"/>
                  </a:rPr>
                  <a:t>2016 г.,</a:t>
                </a:r>
                <a:br>
                  <a:rPr lang="ru-RU" sz="1200" b="1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ru-RU" sz="1200" b="1" dirty="0" smtClean="0">
                    <a:latin typeface="Times New Roman" pitchFamily="18" charset="0"/>
                    <a:cs typeface="Times New Roman" pitchFamily="18" charset="0"/>
                  </a:rPr>
                  <a:t>млн. руб.</a:t>
                </a:r>
              </a:p>
            </p:txBody>
          </p:sp>
        </p:grpSp>
        <p:sp>
          <p:nvSpPr>
            <p:cNvPr id="27" name="Прямоугольник 26"/>
            <p:cNvSpPr/>
            <p:nvPr/>
          </p:nvSpPr>
          <p:spPr>
            <a:xfrm>
              <a:off x="7083695" y="4786759"/>
              <a:ext cx="1449304" cy="489683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000" b="1" dirty="0" smtClean="0">
                  <a:latin typeface="Times New Roman" pitchFamily="18" charset="0"/>
                  <a:cs typeface="Times New Roman" pitchFamily="18" charset="0"/>
                </a:rPr>
                <a:t>Доля собственных средств предприятия в общем объеме, %</a:t>
              </a:r>
              <a:endParaRPr lang="ru-RU" sz="1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7083273" y="5413734"/>
              <a:ext cx="1449304" cy="442173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58,8%</a:t>
              </a:r>
              <a:endParaRPr lang="ru-RU" sz="16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7083695" y="5940752"/>
              <a:ext cx="1449304" cy="444690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57,3%</a:t>
              </a:r>
              <a:endParaRPr lang="ru-RU" sz="1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31" name="Диаграмма 3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699305"/>
              </p:ext>
            </p:extLst>
          </p:nvPr>
        </p:nvGraphicFramePr>
        <p:xfrm>
          <a:off x="323528" y="866775"/>
          <a:ext cx="8082284" cy="41261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2407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/>
        </p:nvSpPr>
        <p:spPr>
          <a:xfrm>
            <a:off x="0" y="0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32" name="Shape 32"/>
          <p:cNvSpPr txBox="1"/>
          <p:nvPr/>
        </p:nvSpPr>
        <p:spPr>
          <a:xfrm>
            <a:off x="1" y="-99392"/>
            <a:ext cx="6789616" cy="88518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ru-RU" sz="1700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Исполнение адресной инвестиционной </a:t>
            </a:r>
            <a:r>
              <a:rPr lang="ru-RU" sz="17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программы, </a:t>
            </a:r>
          </a:p>
          <a:p>
            <a:r>
              <a:rPr lang="ru-RU" sz="17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финансируемой за </a:t>
            </a:r>
            <a:r>
              <a:rPr lang="ru-RU" sz="1700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счёт собственных источников </a:t>
            </a:r>
            <a:endParaRPr lang="ru-RU" sz="1700" b="1" i="1" dirty="0" smtClean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 2016 год  </a:t>
            </a:r>
          </a:p>
          <a:p>
            <a:pPr lvl="0" rtl="0">
              <a:buNone/>
            </a:pPr>
            <a:endParaRPr lang="ru" dirty="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3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4629377" y="340019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14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7271839"/>
              </p:ext>
            </p:extLst>
          </p:nvPr>
        </p:nvGraphicFramePr>
        <p:xfrm>
          <a:off x="256470" y="986350"/>
          <a:ext cx="8640960" cy="5472607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504056"/>
                <a:gridCol w="4930996"/>
                <a:gridCol w="1146002"/>
                <a:gridCol w="1073472"/>
                <a:gridCol w="986434"/>
              </a:tblGrid>
              <a:tr h="6367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п/п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Раздел АИП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План,</a:t>
                      </a:r>
                      <a:br>
                        <a:rPr lang="ru-RU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br>
                        <a:rPr lang="ru-RU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Выполнение плана,</a:t>
                      </a:r>
                      <a:b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</a:tr>
              <a:tr h="3842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Работы по строительству, установке и монтажу объектов и оборудования</a:t>
                      </a:r>
                      <a:endParaRPr lang="ru-RU" sz="105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177 854,8</a:t>
                      </a:r>
                      <a:endParaRPr lang="ru-RU" sz="105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132 863,9</a:t>
                      </a:r>
                      <a:endParaRPr lang="ru-RU" sz="105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74,7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</a:tr>
              <a:tr h="2590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05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Реконструкция зданий и сооружений</a:t>
                      </a:r>
                      <a:endParaRPr lang="ru-RU" sz="105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246 067,7</a:t>
                      </a:r>
                      <a:endParaRPr lang="ru-RU" sz="105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170 992,0</a:t>
                      </a:r>
                      <a:endParaRPr lang="ru-RU" sz="105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69,5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</a:tr>
              <a:tr h="2590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05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Модернизация подвижного состава</a:t>
                      </a:r>
                      <a:endParaRPr lang="ru-RU" sz="105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679 373,6</a:t>
                      </a:r>
                      <a:endParaRPr lang="ru-RU" sz="105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644 659,7</a:t>
                      </a:r>
                      <a:endParaRPr lang="ru-RU" sz="105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94,9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</a:tr>
              <a:tr h="38294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Модернизация пассажирских трамвайных вагонов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636 190,3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608 365,1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95,6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</a:tr>
              <a:tr h="3842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i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3.1.1</a:t>
                      </a:r>
                      <a:endParaRPr lang="ru-RU" sz="1050" b="0" i="1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Модернизация трамвайных вагонов собственными силами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i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381 352,8</a:t>
                      </a:r>
                      <a:endParaRPr lang="ru-RU" sz="1050" b="0" i="1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i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353 527,7</a:t>
                      </a:r>
                      <a:endParaRPr lang="ru-RU" sz="1050" b="0" i="1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92,7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</a:tr>
              <a:tr h="3842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i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3.2.2</a:t>
                      </a:r>
                      <a:endParaRPr lang="ru-RU" sz="1050" b="0" i="1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i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Модернизация трамвайных вагонов подрядным способом</a:t>
                      </a:r>
                      <a:endParaRPr lang="ru-RU" sz="1050" b="0" i="1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i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254 837,5</a:t>
                      </a:r>
                      <a:endParaRPr lang="ru-RU" sz="1050" b="0" i="1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i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254 837,4</a:t>
                      </a:r>
                      <a:endParaRPr lang="ru-RU" sz="1050" b="0" i="1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</a:tr>
              <a:tr h="38294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Модернизация узлов и агрегатов подвижного состава                                                 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32 737,0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26 407,4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80,7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</a:tr>
              <a:tr h="2426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 виды модернизации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10 446,3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9 887,2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94,6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</a:tr>
              <a:tr h="2736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05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Закупка основных средств</a:t>
                      </a:r>
                      <a:endParaRPr lang="ru-RU" sz="105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352 967,9</a:t>
                      </a:r>
                      <a:endParaRPr lang="ru-RU" sz="105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178 973,2</a:t>
                      </a:r>
                      <a:endParaRPr lang="ru-RU" sz="105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50,7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</a:tr>
              <a:tr h="2736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Приобретение трамвайных вагонов 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140 000,0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92 000,0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65,7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</a:tr>
              <a:tr h="5696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Закупка производственного оборудования, авто, спецтехники и прочих видов основных средств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205 370,4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81 466,9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39,7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</a:tr>
              <a:tr h="38294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4.4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Закупка основных средств с установкой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7 597,5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5 506,3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72,5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</a:tr>
              <a:tr h="2736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05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Резерв на пополнение уставного фонда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05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328 775,3</a:t>
                      </a:r>
                      <a:endParaRPr lang="ru-RU" sz="105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</a:tr>
              <a:tr h="38294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1 456 264,0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1 456 264,0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43" marR="8143" marT="8143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819440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31"/>
          <p:cNvSpPr/>
          <p:nvPr/>
        </p:nvSpPr>
        <p:spPr>
          <a:xfrm>
            <a:off x="-9900" y="0"/>
            <a:ext cx="9153900" cy="836712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716016" y="252049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15  </a:t>
            </a:r>
          </a:p>
        </p:txBody>
      </p:sp>
      <p:pic>
        <p:nvPicPr>
          <p:cNvPr id="11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32"/>
          <p:cNvSpPr txBox="1"/>
          <p:nvPr/>
        </p:nvSpPr>
        <p:spPr>
          <a:xfrm>
            <a:off x="138668" y="-9525"/>
            <a:ext cx="5650749" cy="768608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sz="16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Выполнение плана </a:t>
            </a:r>
            <a:r>
              <a:rPr lang="ru-RU" sz="1600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мероприятий по повышению </a:t>
            </a:r>
            <a:endParaRPr lang="ru-RU" sz="1600" b="1" i="1" dirty="0" smtClean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эффективности </a:t>
            </a:r>
            <a:r>
              <a:rPr lang="ru-RU" sz="1600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расходов и увеличения </a:t>
            </a:r>
            <a:r>
              <a:rPr lang="ru-RU" sz="16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доходов за 2016 г.</a:t>
            </a:r>
          </a:p>
        </p:txBody>
      </p:sp>
      <p:sp>
        <p:nvSpPr>
          <p:cNvPr id="6" name="Блок-схема: типовой процесс 5"/>
          <p:cNvSpPr/>
          <p:nvPr/>
        </p:nvSpPr>
        <p:spPr>
          <a:xfrm>
            <a:off x="1614722" y="861113"/>
            <a:ext cx="5904656" cy="752848"/>
          </a:xfrm>
          <a:prstGeom prst="flowChartPredefined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Суммарный </a:t>
            </a:r>
            <a:r>
              <a:rPr lang="ru-RU" b="1" dirty="0"/>
              <a:t>экономический эффект </a:t>
            </a:r>
          </a:p>
          <a:p>
            <a:pPr algn="ctr"/>
            <a:r>
              <a:rPr lang="ru-RU" b="1" dirty="0" smtClean="0"/>
              <a:t>718 млн. рублей</a:t>
            </a:r>
            <a:endParaRPr lang="ru-RU" b="1" dirty="0"/>
          </a:p>
        </p:txBody>
      </p:sp>
      <p:sp>
        <p:nvSpPr>
          <p:cNvPr id="7" name="Блок-схема: внутренняя память 6"/>
          <p:cNvSpPr/>
          <p:nvPr/>
        </p:nvSpPr>
        <p:spPr>
          <a:xfrm>
            <a:off x="395536" y="1903537"/>
            <a:ext cx="3312368" cy="942578"/>
          </a:xfrm>
          <a:prstGeom prst="flowChartInternalStorag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Дополнительные доходы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  </a:t>
            </a:r>
            <a:r>
              <a:rPr lang="ru-RU" b="1" dirty="0" smtClean="0">
                <a:solidFill>
                  <a:schemeClr val="tx1"/>
                </a:solidFill>
              </a:rPr>
              <a:t>14,0</a:t>
            </a:r>
          </a:p>
          <a:p>
            <a:pPr algn="ctr"/>
            <a:r>
              <a:rPr lang="ru-RU" dirty="0" smtClean="0"/>
              <a:t>млн. рублей</a:t>
            </a:r>
            <a:endParaRPr lang="ru-RU" dirty="0"/>
          </a:p>
        </p:txBody>
      </p:sp>
      <p:sp>
        <p:nvSpPr>
          <p:cNvPr id="8" name="Блок-схема: внутренняя память 7"/>
          <p:cNvSpPr/>
          <p:nvPr/>
        </p:nvSpPr>
        <p:spPr>
          <a:xfrm flipH="1">
            <a:off x="4504134" y="1792703"/>
            <a:ext cx="4342209" cy="927720"/>
          </a:xfrm>
          <a:prstGeom prst="flowChartInternalStorag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Сокращение расходов </a:t>
            </a:r>
            <a:endParaRPr lang="ru-RU" dirty="0" smtClean="0"/>
          </a:p>
          <a:p>
            <a:pPr algn="ctr"/>
            <a:r>
              <a:rPr lang="ru-RU" b="1" dirty="0" smtClean="0"/>
              <a:t> 704,0</a:t>
            </a:r>
          </a:p>
          <a:p>
            <a:pPr algn="ctr"/>
            <a:r>
              <a:rPr lang="ru-RU" dirty="0" smtClean="0"/>
              <a:t>млн</a:t>
            </a:r>
            <a:r>
              <a:rPr lang="ru-RU" dirty="0"/>
              <a:t>. </a:t>
            </a:r>
            <a:r>
              <a:rPr lang="ru-RU" dirty="0" smtClean="0"/>
              <a:t>рублей</a:t>
            </a:r>
            <a:endParaRPr lang="ru-RU" dirty="0"/>
          </a:p>
        </p:txBody>
      </p:sp>
      <p:sp>
        <p:nvSpPr>
          <p:cNvPr id="13" name="Блок-схема: процесс 12"/>
          <p:cNvSpPr/>
          <p:nvPr/>
        </p:nvSpPr>
        <p:spPr>
          <a:xfrm>
            <a:off x="767501" y="3212976"/>
            <a:ext cx="2448272" cy="1512168"/>
          </a:xfrm>
          <a:prstGeom prst="flowChart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 перевозки пассажиров</a:t>
            </a:r>
          </a:p>
          <a:p>
            <a:pPr algn="ctr"/>
            <a:r>
              <a:rPr lang="ru-RU" dirty="0"/>
              <a:t> </a:t>
            </a:r>
            <a:r>
              <a:rPr lang="ru-RU" b="1" dirty="0" smtClean="0"/>
              <a:t>13,7</a:t>
            </a:r>
          </a:p>
          <a:p>
            <a:pPr algn="ctr"/>
            <a:r>
              <a:rPr lang="ru-RU" dirty="0" smtClean="0"/>
              <a:t> млн. рублей </a:t>
            </a:r>
            <a:endParaRPr lang="ru-RU" dirty="0"/>
          </a:p>
        </p:txBody>
      </p:sp>
      <p:sp>
        <p:nvSpPr>
          <p:cNvPr id="14" name="Блок-схема: процесс 13"/>
          <p:cNvSpPr/>
          <p:nvPr/>
        </p:nvSpPr>
        <p:spPr>
          <a:xfrm>
            <a:off x="767501" y="4957911"/>
            <a:ext cx="2448272" cy="1512168"/>
          </a:xfrm>
          <a:prstGeom prst="flowChart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 прочей деятельности</a:t>
            </a:r>
          </a:p>
          <a:p>
            <a:pPr algn="ctr"/>
            <a:r>
              <a:rPr lang="ru-RU" b="1" dirty="0" smtClean="0"/>
              <a:t>0,3</a:t>
            </a:r>
          </a:p>
          <a:p>
            <a:pPr algn="ctr"/>
            <a:r>
              <a:rPr lang="ru-RU" dirty="0" smtClean="0"/>
              <a:t> млн. рублей </a:t>
            </a:r>
            <a:endParaRPr lang="ru-RU" dirty="0"/>
          </a:p>
        </p:txBody>
      </p:sp>
      <p:sp>
        <p:nvSpPr>
          <p:cNvPr id="15" name="Блок-схема: процесс 14"/>
          <p:cNvSpPr/>
          <p:nvPr/>
        </p:nvSpPr>
        <p:spPr>
          <a:xfrm>
            <a:off x="4139952" y="2825950"/>
            <a:ext cx="2232248" cy="1149555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по всем видам энергии, теплу, газу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smtClean="0">
                <a:solidFill>
                  <a:schemeClr val="tx1"/>
                </a:solidFill>
              </a:rPr>
              <a:t>1,4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 млн. рублей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Блок-схема: процесс 15"/>
          <p:cNvSpPr/>
          <p:nvPr/>
        </p:nvSpPr>
        <p:spPr>
          <a:xfrm>
            <a:off x="6573101" y="2846115"/>
            <a:ext cx="2253977" cy="1149554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по содержанию автотранспорта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0,3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b="1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 млн. рублей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Блок-схема: процесс 16"/>
          <p:cNvSpPr/>
          <p:nvPr/>
        </p:nvSpPr>
        <p:spPr>
          <a:xfrm>
            <a:off x="4118595" y="4110426"/>
            <a:ext cx="2232248" cy="1406806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в</a:t>
            </a:r>
            <a:r>
              <a:rPr lang="ru-RU" dirty="0" smtClean="0">
                <a:solidFill>
                  <a:schemeClr val="tx1"/>
                </a:solidFill>
              </a:rPr>
              <a:t> результате  проведения конкурсных процедур 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b="1" dirty="0" smtClean="0">
                <a:solidFill>
                  <a:schemeClr val="tx1"/>
                </a:solidFill>
              </a:rPr>
              <a:t>81,1</a:t>
            </a:r>
            <a:r>
              <a:rPr lang="ru-RU" dirty="0" smtClean="0">
                <a:solidFill>
                  <a:schemeClr val="tx1"/>
                </a:solidFill>
              </a:rPr>
              <a:t>  млн. рублей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Блок-схема: процесс 17"/>
          <p:cNvSpPr/>
          <p:nvPr/>
        </p:nvSpPr>
        <p:spPr>
          <a:xfrm>
            <a:off x="6573101" y="4094317"/>
            <a:ext cx="2253978" cy="1422915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на обновление подвижного состава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619,2 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млн. рублей 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1107282" y="1237537"/>
            <a:ext cx="0" cy="5791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stCxn id="6" idx="1"/>
          </p:cNvCxnSpPr>
          <p:nvPr/>
        </p:nvCxnSpPr>
        <p:spPr>
          <a:xfrm flipH="1">
            <a:off x="1019472" y="1237537"/>
            <a:ext cx="595250" cy="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stCxn id="6" idx="3"/>
          </p:cNvCxnSpPr>
          <p:nvPr/>
        </p:nvCxnSpPr>
        <p:spPr>
          <a:xfrm>
            <a:off x="7519378" y="1237537"/>
            <a:ext cx="70089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8240413" y="1237537"/>
            <a:ext cx="0" cy="5791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stCxn id="7" idx="1"/>
          </p:cNvCxnSpPr>
          <p:nvPr/>
        </p:nvCxnSpPr>
        <p:spPr>
          <a:xfrm flipH="1">
            <a:off x="179512" y="2374826"/>
            <a:ext cx="216024" cy="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179512" y="2382255"/>
            <a:ext cx="0" cy="3495017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179512" y="3852676"/>
            <a:ext cx="587989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179512" y="5877272"/>
            <a:ext cx="587989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>
            <a:stCxn id="8" idx="3"/>
          </p:cNvCxnSpPr>
          <p:nvPr/>
        </p:nvCxnSpPr>
        <p:spPr>
          <a:xfrm flipH="1">
            <a:off x="3928070" y="2256563"/>
            <a:ext cx="576064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3923556" y="2259785"/>
            <a:ext cx="0" cy="284694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3923556" y="5135279"/>
            <a:ext cx="21602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endCxn id="15" idx="1"/>
          </p:cNvCxnSpPr>
          <p:nvPr/>
        </p:nvCxnSpPr>
        <p:spPr>
          <a:xfrm>
            <a:off x="3923928" y="3400727"/>
            <a:ext cx="216024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Блок-схема: процесс 30"/>
          <p:cNvSpPr/>
          <p:nvPr/>
        </p:nvSpPr>
        <p:spPr>
          <a:xfrm>
            <a:off x="4171950" y="5589240"/>
            <a:ext cx="3208362" cy="1149554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по содержанию зданий и сооружений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2,0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b="1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 млн. рублей 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3928070" y="3835657"/>
            <a:ext cx="0" cy="254567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3955926" y="6381328"/>
            <a:ext cx="21602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949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31"/>
          <p:cNvSpPr/>
          <p:nvPr/>
        </p:nvSpPr>
        <p:spPr>
          <a:xfrm>
            <a:off x="-9900" y="0"/>
            <a:ext cx="9153900" cy="836712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716016" y="252049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1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</a:p>
        </p:txBody>
      </p:sp>
      <p:pic>
        <p:nvPicPr>
          <p:cNvPr id="11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32"/>
          <p:cNvSpPr txBox="1"/>
          <p:nvPr/>
        </p:nvSpPr>
        <p:spPr>
          <a:xfrm>
            <a:off x="147727" y="68104"/>
            <a:ext cx="5650749" cy="51479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Показатели эксплуатационной деятельности</a:t>
            </a:r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57944" y="995112"/>
            <a:ext cx="3618211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Количество маршрутов  </a:t>
            </a:r>
            <a:r>
              <a:rPr lang="ru-RU" b="1" dirty="0" smtClean="0">
                <a:solidFill>
                  <a:schemeClr val="tx1"/>
                </a:solidFill>
              </a:rPr>
              <a:t>87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93649" y="995112"/>
            <a:ext cx="2157695" cy="369332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/>
              <a:t>трамвайных </a:t>
            </a:r>
            <a:r>
              <a:rPr lang="ru-RU" b="1" dirty="0" smtClean="0"/>
              <a:t>41</a:t>
            </a:r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729500" y="995112"/>
            <a:ext cx="2157694" cy="369332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/>
              <a:t>троллейбусных </a:t>
            </a:r>
            <a:r>
              <a:rPr lang="ru-RU" b="1" dirty="0" smtClean="0"/>
              <a:t>46</a:t>
            </a:r>
            <a:endParaRPr lang="ru-RU" b="1" dirty="0"/>
          </a:p>
        </p:txBody>
      </p:sp>
      <p:cxnSp>
        <p:nvCxnSpPr>
          <p:cNvPr id="4" name="Прямая со стрелкой 3"/>
          <p:cNvCxnSpPr>
            <a:stCxn id="8" idx="3"/>
            <a:endCxn id="15" idx="1"/>
          </p:cNvCxnSpPr>
          <p:nvPr/>
        </p:nvCxnSpPr>
        <p:spPr>
          <a:xfrm>
            <a:off x="6376155" y="1179778"/>
            <a:ext cx="35334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>
            <a:stCxn id="8" idx="1"/>
            <a:endCxn id="14" idx="3"/>
          </p:cNvCxnSpPr>
          <p:nvPr/>
        </p:nvCxnSpPr>
        <p:spPr>
          <a:xfrm flipH="1">
            <a:off x="2451344" y="1179778"/>
            <a:ext cx="306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993437"/>
              </p:ext>
            </p:extLst>
          </p:nvPr>
        </p:nvGraphicFramePr>
        <p:xfrm>
          <a:off x="82519" y="1556792"/>
          <a:ext cx="8969061" cy="1976341"/>
        </p:xfrm>
        <a:graphic>
          <a:graphicData uri="http://schemas.openxmlformats.org/drawingml/2006/table">
            <a:tbl>
              <a:tblPr bandRow="1"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tableStyleId>{69C7853C-536D-4A76-A0AE-DD22124D55A5}</a:tableStyleId>
              </a:tblPr>
              <a:tblGrid>
                <a:gridCol w="2905306"/>
                <a:gridCol w="1152128"/>
                <a:gridCol w="1080120"/>
                <a:gridCol w="1080120"/>
                <a:gridCol w="1443875"/>
                <a:gridCol w="1307512"/>
              </a:tblGrid>
              <a:tr h="410646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2015 г.</a:t>
                      </a:r>
                      <a:endParaRPr lang="ru-RU" sz="12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2016</a:t>
                      </a:r>
                      <a:r>
                        <a:rPr lang="ru-RU" sz="1200" b="1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г.</a:t>
                      </a:r>
                      <a:endParaRPr lang="ru-RU" sz="12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Изменение</a:t>
                      </a:r>
                      <a:br>
                        <a:rPr lang="ru-RU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%</a:t>
                      </a:r>
                      <a:endParaRPr lang="ru-RU" sz="12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10646">
                <a:tc vMerge="1">
                  <a:txBody>
                    <a:bodyPr/>
                    <a:lstStyle/>
                    <a:p>
                      <a:pPr algn="l" rtl="0" fontAlgn="ctr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Факт</a:t>
                      </a:r>
                      <a:endParaRPr lang="ru-RU" sz="12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План</a:t>
                      </a:r>
                    </a:p>
                  </a:txBody>
                  <a:tcPr marL="0" marR="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 marL="0" marR="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Выполнение плана ,</a:t>
                      </a:r>
                      <a:r>
                        <a:rPr lang="ru-RU" sz="1200" b="1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0" marR="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2016г./2015г.</a:t>
                      </a:r>
                      <a:endParaRPr lang="ru-RU" sz="12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7908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Объём транспортной работы </a:t>
                      </a:r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всего, </a:t>
                      </a:r>
                      <a:b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км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CC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63 190,5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CC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62 820,0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CC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63 049,0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CC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CC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99,7</a:t>
                      </a:r>
                      <a:endParaRPr lang="ru-RU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CC">
                        <a:alpha val="40000"/>
                      </a:srgbClr>
                    </a:solidFill>
                  </a:tcPr>
                </a:tc>
              </a:tr>
              <a:tr h="33798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Трамвай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34 826,3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34 240,4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34 367,9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100,4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98,7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</a:tr>
              <a:tr h="33798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Троллейбус                                                                                                                                                                                                     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28 364,2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28 579,6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28 681,1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100,4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101,1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" name="Диаграмма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5760516"/>
              </p:ext>
            </p:extLst>
          </p:nvPr>
        </p:nvGraphicFramePr>
        <p:xfrm>
          <a:off x="606610" y="3861048"/>
          <a:ext cx="7920880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28904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1"/>
          <p:cNvSpPr/>
          <p:nvPr/>
        </p:nvSpPr>
        <p:spPr>
          <a:xfrm>
            <a:off x="0" y="0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-RU" sz="2000" b="1" i="1" dirty="0" smtClean="0">
                <a:ln w="18415" cmpd="sng">
                  <a:noFill/>
                  <a:prstDash val="solid"/>
                </a:ln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Конкурсные закупки</a:t>
            </a:r>
            <a:endParaRPr sz="2000" b="1" i="1" dirty="0">
              <a:ln w="18415" cmpd="sng">
                <a:noFill/>
                <a:prstDash val="solid"/>
              </a:ln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" name="Shape 3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6999035" y="165795"/>
            <a:ext cx="2037461" cy="405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4" name="Диаграмма 33"/>
          <p:cNvGraphicFramePr/>
          <p:nvPr>
            <p:extLst/>
          </p:nvPr>
        </p:nvGraphicFramePr>
        <p:xfrm>
          <a:off x="251520" y="1670902"/>
          <a:ext cx="8496944" cy="44223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5" name="Прямоугольник 34"/>
          <p:cNvSpPr/>
          <p:nvPr/>
        </p:nvSpPr>
        <p:spPr>
          <a:xfrm>
            <a:off x="251520" y="1055349"/>
            <a:ext cx="871296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7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соответствии с планом закупок за период с </a:t>
            </a:r>
            <a:r>
              <a:rPr lang="ru-RU" sz="17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01.01.2016 г. </a:t>
            </a:r>
            <a:r>
              <a:rPr lang="ru-RU" sz="17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17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31.12.2016 г.</a:t>
            </a:r>
            <a:endParaRPr lang="ru-RU" sz="17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7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7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роведено </a:t>
            </a:r>
            <a:r>
              <a:rPr lang="ru-RU" sz="17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413 закупочных процедур на общую сумму 2 </a:t>
            </a:r>
            <a:r>
              <a:rPr lang="ru-RU" sz="17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666,6 </a:t>
            </a:r>
            <a:r>
              <a:rPr lang="ru-RU" sz="17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млн. руб</a:t>
            </a:r>
            <a:r>
              <a:rPr lang="ru-RU" sz="17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107504" y="6237312"/>
            <a:ext cx="532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Экономический эффект – 81,05 млн. руб.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16016" y="262504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16</a:t>
            </a:r>
          </a:p>
        </p:txBody>
      </p:sp>
    </p:spTree>
    <p:extLst>
      <p:ext uri="{BB962C8B-B14F-4D97-AF65-F5344CB8AC3E}">
        <p14:creationId xmlns:p14="http://schemas.microsoft.com/office/powerpoint/2010/main" val="49695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hape 31"/>
          <p:cNvSpPr>
            <a:spLocks noChangeArrowheads="1"/>
          </p:cNvSpPr>
          <p:nvPr/>
        </p:nvSpPr>
        <p:spPr bwMode="auto">
          <a:xfrm>
            <a:off x="-9525" y="0"/>
            <a:ext cx="9153525" cy="760413"/>
          </a:xfrm>
          <a:prstGeom prst="rect">
            <a:avLst/>
          </a:prstGeom>
          <a:solidFill>
            <a:srgbClr val="2033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16463" y="261938"/>
            <a:ext cx="2159000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17 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052" name="Shape 33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9738" y="177800"/>
            <a:ext cx="2036762" cy="40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Shape 32"/>
          <p:cNvSpPr txBox="1">
            <a:spLocks noChangeArrowheads="1"/>
          </p:cNvSpPr>
          <p:nvPr/>
        </p:nvSpPr>
        <p:spPr bwMode="auto">
          <a:xfrm>
            <a:off x="-11832" y="-794"/>
            <a:ext cx="6500813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700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Сравнительный анализ количества ДТП за 2016 </a:t>
            </a:r>
            <a:r>
              <a:rPr lang="ru-RU" sz="17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г.           </a:t>
            </a:r>
            <a:endParaRPr lang="ru-RU" sz="1700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sz="1700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коэффициенты аварийности и виновности </a:t>
            </a:r>
          </a:p>
        </p:txBody>
      </p:sp>
      <p:sp>
        <p:nvSpPr>
          <p:cNvPr id="17" name="Заголовок 4"/>
          <p:cNvSpPr txBox="1">
            <a:spLocks/>
          </p:cNvSpPr>
          <p:nvPr/>
        </p:nvSpPr>
        <p:spPr bwMode="auto">
          <a:xfrm>
            <a:off x="5940241" y="4382294"/>
            <a:ext cx="3008312" cy="369888"/>
          </a:xfrm>
          <a:prstGeom prst="rect">
            <a:avLst/>
          </a:prstGeom>
          <a:noFill/>
          <a:extLst/>
        </p:spPr>
        <p:txBody>
          <a:bodyPr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   Коэффициенты 2016г.: </a:t>
            </a:r>
          </a:p>
        </p:txBody>
      </p:sp>
      <p:sp>
        <p:nvSpPr>
          <p:cNvPr id="2055" name="Текст 6"/>
          <p:cNvSpPr txBox="1">
            <a:spLocks/>
          </p:cNvSpPr>
          <p:nvPr/>
        </p:nvSpPr>
        <p:spPr bwMode="auto">
          <a:xfrm>
            <a:off x="6332365" y="4859338"/>
            <a:ext cx="2644650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None/>
            </a:pPr>
            <a:r>
              <a:rPr lang="ru-RU" sz="1200" b="1" dirty="0">
                <a:latin typeface="Times New Roman" charset="0"/>
                <a:cs typeface="Times New Roman" charset="0"/>
              </a:rPr>
              <a:t>аварийности</a:t>
            </a:r>
            <a:r>
              <a:rPr lang="ru-RU" sz="1200" dirty="0">
                <a:latin typeface="Times New Roman" charset="0"/>
                <a:cs typeface="Times New Roman" charset="0"/>
              </a:rPr>
              <a:t> =  </a:t>
            </a:r>
            <a:r>
              <a:rPr lang="ru-RU" sz="1200" dirty="0" smtClean="0">
                <a:latin typeface="Times New Roman" charset="0"/>
                <a:cs typeface="Times New Roman" charset="0"/>
              </a:rPr>
              <a:t>0,1</a:t>
            </a:r>
            <a:endParaRPr lang="ru-RU" sz="1200" dirty="0">
              <a:latin typeface="Times New Roman" charset="0"/>
              <a:cs typeface="Times New Roman" charset="0"/>
            </a:endParaRPr>
          </a:p>
          <a:p>
            <a:pPr eaLnBrk="1" hangingPunct="1">
              <a:spcBef>
                <a:spcPct val="20000"/>
              </a:spcBef>
              <a:buFont typeface="Arial" charset="0"/>
              <a:buNone/>
            </a:pPr>
            <a:r>
              <a:rPr lang="ru-RU" sz="1200" dirty="0">
                <a:latin typeface="Times New Roman" charset="0"/>
                <a:cs typeface="Times New Roman" charset="0"/>
              </a:rPr>
              <a:t>(ДТП с пострадавшими по вине ГЭТ/</a:t>
            </a:r>
          </a:p>
          <a:p>
            <a:pPr eaLnBrk="1" hangingPunct="1">
              <a:spcBef>
                <a:spcPct val="20000"/>
              </a:spcBef>
              <a:buFont typeface="Arial" charset="0"/>
              <a:buNone/>
            </a:pPr>
            <a:r>
              <a:rPr lang="ru-RU" sz="1200" dirty="0">
                <a:latin typeface="Times New Roman" charset="0"/>
                <a:cs typeface="Times New Roman" charset="0"/>
              </a:rPr>
              <a:t>пробег млн. км),</a:t>
            </a:r>
          </a:p>
          <a:p>
            <a:pPr eaLnBrk="1" hangingPunct="1">
              <a:spcBef>
                <a:spcPct val="20000"/>
              </a:spcBef>
              <a:buFont typeface="Arial" charset="0"/>
              <a:buNone/>
            </a:pPr>
            <a:r>
              <a:rPr lang="ru-RU" sz="1200" b="1" dirty="0">
                <a:latin typeface="Times New Roman" charset="0"/>
                <a:cs typeface="Times New Roman" charset="0"/>
              </a:rPr>
              <a:t>виновности </a:t>
            </a:r>
            <a:r>
              <a:rPr lang="ru-RU" sz="1200" dirty="0">
                <a:latin typeface="Times New Roman" charset="0"/>
                <a:cs typeface="Times New Roman" charset="0"/>
              </a:rPr>
              <a:t>= </a:t>
            </a:r>
            <a:r>
              <a:rPr lang="ru-RU" sz="1200" dirty="0" smtClean="0">
                <a:latin typeface="Times New Roman" charset="0"/>
                <a:cs typeface="Times New Roman" charset="0"/>
              </a:rPr>
              <a:t>0,05</a:t>
            </a:r>
            <a:endParaRPr lang="ru-RU" sz="1200" dirty="0">
              <a:latin typeface="Times New Roman" charset="0"/>
              <a:cs typeface="Times New Roman" charset="0"/>
            </a:endParaRPr>
          </a:p>
          <a:p>
            <a:pPr eaLnBrk="1" hangingPunct="1">
              <a:spcBef>
                <a:spcPct val="20000"/>
              </a:spcBef>
              <a:buFont typeface="Arial" charset="0"/>
              <a:buNone/>
            </a:pPr>
            <a:r>
              <a:rPr lang="ru-RU" sz="1200" dirty="0">
                <a:latin typeface="Times New Roman" charset="0"/>
                <a:cs typeface="Times New Roman" charset="0"/>
              </a:rPr>
              <a:t>(ДТП с пострадавшими по вине ГЭТ/</a:t>
            </a:r>
          </a:p>
          <a:p>
            <a:pPr eaLnBrk="1" hangingPunct="1">
              <a:spcBef>
                <a:spcPct val="20000"/>
              </a:spcBef>
              <a:buFont typeface="Arial" charset="0"/>
              <a:buNone/>
            </a:pPr>
            <a:r>
              <a:rPr lang="ru-RU" sz="1200" dirty="0">
                <a:latin typeface="Times New Roman" charset="0"/>
                <a:cs typeface="Times New Roman" charset="0"/>
              </a:rPr>
              <a:t>ДТП с пострадавшими)</a:t>
            </a:r>
          </a:p>
        </p:txBody>
      </p:sp>
      <p:sp>
        <p:nvSpPr>
          <p:cNvPr id="2056" name="TextBox 8"/>
          <p:cNvSpPr txBox="1">
            <a:spLocks noChangeArrowheads="1"/>
          </p:cNvSpPr>
          <p:nvPr/>
        </p:nvSpPr>
        <p:spPr bwMode="auto">
          <a:xfrm>
            <a:off x="285750" y="4275138"/>
            <a:ext cx="53673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600" i="1" dirty="0">
                <a:latin typeface="Times New Roman" charset="0"/>
                <a:cs typeface="Times New Roman" charset="0"/>
              </a:rPr>
              <a:t>Коэффициенты безопасности дорожного движения </a:t>
            </a:r>
          </a:p>
          <a:p>
            <a:pPr eaLnBrk="1" hangingPunct="1"/>
            <a:r>
              <a:rPr lang="ru-RU" sz="1600" i="1" dirty="0" smtClean="0">
                <a:latin typeface="Times New Roman" charset="0"/>
                <a:cs typeface="Times New Roman" charset="0"/>
              </a:rPr>
              <a:t>с </a:t>
            </a:r>
            <a:r>
              <a:rPr lang="ru-RU" sz="1600" i="1" dirty="0">
                <a:latin typeface="Times New Roman" charset="0"/>
                <a:cs typeface="Times New Roman" charset="0"/>
              </a:rPr>
              <a:t>2012 </a:t>
            </a:r>
            <a:r>
              <a:rPr lang="ru-RU" sz="1600" i="1" dirty="0" smtClean="0">
                <a:latin typeface="Times New Roman" charset="0"/>
                <a:cs typeface="Times New Roman" charset="0"/>
              </a:rPr>
              <a:t>по 2016</a:t>
            </a:r>
            <a:endParaRPr lang="ru-RU" sz="1600" i="1" dirty="0">
              <a:latin typeface="Times New Roman" charset="0"/>
              <a:cs typeface="Times New Roman" charset="0"/>
            </a:endParaRPr>
          </a:p>
        </p:txBody>
      </p:sp>
      <p:graphicFrame>
        <p:nvGraphicFramePr>
          <p:cNvPr id="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4745702"/>
              </p:ext>
            </p:extLst>
          </p:nvPr>
        </p:nvGraphicFramePr>
        <p:xfrm>
          <a:off x="407988" y="981075"/>
          <a:ext cx="8016875" cy="3151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058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6858365"/>
              </p:ext>
            </p:extLst>
          </p:nvPr>
        </p:nvGraphicFramePr>
        <p:xfrm>
          <a:off x="75382" y="4879876"/>
          <a:ext cx="6234113" cy="1344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2" name="Диаграмма" r:id="rId5" imgW="6277079" imgH="1352430" progId="Excel.Chart.8">
                  <p:embed/>
                </p:oleObj>
              </mc:Choice>
              <mc:Fallback>
                <p:oleObj name="Диаграмма" r:id="rId5" imgW="6277079" imgH="1352430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382" y="4879876"/>
                        <a:ext cx="6234113" cy="1344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6113220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/>
        </p:nvSpPr>
        <p:spPr>
          <a:xfrm>
            <a:off x="0" y="0"/>
            <a:ext cx="9153900" cy="854188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2" name="Shape 32"/>
          <p:cNvSpPr txBox="1"/>
          <p:nvPr/>
        </p:nvSpPr>
        <p:spPr>
          <a:xfrm>
            <a:off x="172762" y="116632"/>
            <a:ext cx="6442837" cy="644168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-RU" sz="1600" b="1" dirty="0" smtClean="0">
              <a:solidFill>
                <a:srgbClr val="002060"/>
              </a:solidFill>
            </a:endParaRPr>
          </a:p>
        </p:txBody>
      </p:sp>
      <p:pic>
        <p:nvPicPr>
          <p:cNvPr id="33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Shape 34"/>
          <p:cNvSpPr txBox="1"/>
          <p:nvPr/>
        </p:nvSpPr>
        <p:spPr>
          <a:xfrm>
            <a:off x="602800" y="1205575"/>
            <a:ext cx="5425200" cy="760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buClr>
                <a:prstClr val="black"/>
              </a:buClr>
              <a:buSzPct val="45833"/>
              <a:buFont typeface="Arial"/>
              <a:buNone/>
            </a:pPr>
            <a:endParaRPr lang="ru" sz="2400" dirty="0">
              <a:solidFill>
                <a:srgbClr val="20336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5" name="Shape 35"/>
          <p:cNvSpPr txBox="1"/>
          <p:nvPr/>
        </p:nvSpPr>
        <p:spPr>
          <a:xfrm>
            <a:off x="625400" y="1838025"/>
            <a:ext cx="4493399" cy="2490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sz="1100" dirty="0">
              <a:solidFill>
                <a:prstClr val="black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7" name="Shape 37"/>
          <p:cNvSpPr txBox="1"/>
          <p:nvPr/>
        </p:nvSpPr>
        <p:spPr>
          <a:xfrm>
            <a:off x="5464650" y="3283625"/>
            <a:ext cx="2559300" cy="316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lnSpc>
                <a:spcPct val="115000"/>
              </a:lnSpc>
              <a:buClr>
                <a:prstClr val="black"/>
              </a:buClr>
              <a:buSzPct val="110000"/>
              <a:buFont typeface="Arial"/>
              <a:buNone/>
            </a:pPr>
            <a:endParaRPr lang="ru" sz="1000" i="1" dirty="0">
              <a:solidFill>
                <a:prstClr val="black"/>
              </a:solidFill>
            </a:endParaRPr>
          </a:p>
        </p:txBody>
      </p:sp>
      <p:sp>
        <p:nvSpPr>
          <p:cNvPr id="38" name="Shape 38"/>
          <p:cNvSpPr txBox="1"/>
          <p:nvPr/>
        </p:nvSpPr>
        <p:spPr>
          <a:xfrm>
            <a:off x="602800" y="4721751"/>
            <a:ext cx="4328100" cy="4643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dirty="0">
              <a:solidFill>
                <a:srgbClr val="20336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9" name="Shape 39"/>
          <p:cNvSpPr txBox="1"/>
          <p:nvPr/>
        </p:nvSpPr>
        <p:spPr>
          <a:xfrm>
            <a:off x="731250" y="5138570"/>
            <a:ext cx="3438899" cy="1047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sz="1200" dirty="0">
              <a:solidFill>
                <a:prstClr val="black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" name="Shape 38"/>
          <p:cNvSpPr txBox="1"/>
          <p:nvPr/>
        </p:nvSpPr>
        <p:spPr>
          <a:xfrm>
            <a:off x="1547664" y="4674171"/>
            <a:ext cx="4328100" cy="4643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dirty="0">
              <a:solidFill>
                <a:srgbClr val="20336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" name="Shape 39"/>
          <p:cNvSpPr txBox="1"/>
          <p:nvPr/>
        </p:nvSpPr>
        <p:spPr>
          <a:xfrm>
            <a:off x="696154" y="5138570"/>
            <a:ext cx="3438899" cy="1047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sz="1200" dirty="0">
              <a:solidFill>
                <a:prstClr val="black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72099" y="980728"/>
            <a:ext cx="30036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       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61" y="2429437"/>
            <a:ext cx="89103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Награждение победителей </a:t>
            </a:r>
            <a:r>
              <a:rPr lang="en-US" sz="2000" b="1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 </a:t>
            </a:r>
            <a:r>
              <a:rPr lang="ru-RU" sz="2000" b="1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конкурса рисунков</a:t>
            </a:r>
          </a:p>
          <a:p>
            <a:pPr algn="ctr"/>
            <a:r>
              <a:rPr lang="ru-RU" sz="2000" b="1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Музее городского электрического транспорта</a:t>
            </a:r>
            <a:endParaRPr lang="ru-RU" sz="2000" b="1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2454" y="980728"/>
            <a:ext cx="8928992" cy="563231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2016 год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увеличен объём перевозок платных пассажиров на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1,8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процента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относительно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2015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года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Сверх плана получено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65,3 млн. руб.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доходов от перевозки пассажиров;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результате проведения мероприятий по повышению эффективности расходов и увеличения доходов суммарный экономический эффект составил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718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млн. руб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Открыт новый троллейбусный маршрут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№ 44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по которому перевезено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1,2 млн. пассажиров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Приобретено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 счёт собственных средств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новых трамвая с двухсторонним  расположением дверей. Проведена модернизация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47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трамвайных вагонов. За счёт средств бюджета  приобретено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троллейбусов и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трамваев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Выполнены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все необходимые технические, организационные мероприятия для сохранения трамвайного движения на Васильевском острове на время ремонта Тучкова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моста. За 2016 г. трамвайными маршрутами №№ 6,6А,40 суммарно перевезено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9,9 млн. пасс.;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результате эффективной работы по набору персонала увеличилась среднесписочная численность водителей трамвая и троллейбуса на пассажирском подвижном составе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97 человек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2676" y="262504"/>
            <a:ext cx="64469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prstClr val="white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Итоги работы </a:t>
            </a:r>
            <a:r>
              <a:rPr lang="ru-RU" sz="2000" b="1" i="1" dirty="0" smtClean="0">
                <a:solidFill>
                  <a:prstClr val="white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за 2016 год</a:t>
            </a:r>
            <a:endParaRPr lang="ru-RU" sz="2000" b="1" i="1" dirty="0">
              <a:solidFill>
                <a:prstClr val="white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716016" y="262504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18  </a:t>
            </a:r>
          </a:p>
        </p:txBody>
      </p:sp>
    </p:spTree>
    <p:extLst>
      <p:ext uri="{BB962C8B-B14F-4D97-AF65-F5344CB8AC3E}">
        <p14:creationId xmlns:p14="http://schemas.microsoft.com/office/powerpoint/2010/main" val="101706450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31"/>
          <p:cNvSpPr/>
          <p:nvPr/>
        </p:nvSpPr>
        <p:spPr>
          <a:xfrm>
            <a:off x="-9900" y="0"/>
            <a:ext cx="9153900" cy="836712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716016" y="252049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2  </a:t>
            </a:r>
          </a:p>
        </p:txBody>
      </p:sp>
      <p:pic>
        <p:nvPicPr>
          <p:cNvPr id="11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32"/>
          <p:cNvSpPr txBox="1"/>
          <p:nvPr/>
        </p:nvSpPr>
        <p:spPr>
          <a:xfrm>
            <a:off x="147727" y="68104"/>
            <a:ext cx="5650749" cy="51479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Сравнительный анализ перевозок</a:t>
            </a:r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4449399"/>
              </p:ext>
            </p:extLst>
          </p:nvPr>
        </p:nvGraphicFramePr>
        <p:xfrm>
          <a:off x="125279" y="908721"/>
          <a:ext cx="8856984" cy="1944214"/>
        </p:xfrm>
        <a:graphic>
          <a:graphicData uri="http://schemas.openxmlformats.org/drawingml/2006/table">
            <a:tbl>
              <a:tblPr bandRow="1">
                <a:tableStyleId>{00A15C55-8517-42AA-B614-E9B94910E393}</a:tableStyleId>
              </a:tblPr>
              <a:tblGrid>
                <a:gridCol w="2993282"/>
                <a:gridCol w="1584176"/>
                <a:gridCol w="895150"/>
                <a:gridCol w="792088"/>
                <a:gridCol w="1152128"/>
                <a:gridCol w="1440160"/>
              </a:tblGrid>
              <a:tr h="216284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2015 г.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2016 г.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Изменение, 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642266">
                <a:tc vMerge="1">
                  <a:txBody>
                    <a:bodyPr/>
                    <a:lstStyle/>
                    <a:p>
                      <a:pPr algn="l" rtl="0" fontAlgn="ctr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Факт</a:t>
                      </a:r>
                      <a:endParaRPr lang="ru-RU" sz="1400" b="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Выполнение плана, </a:t>
                      </a:r>
                      <a:br>
                        <a:rPr lang="ru-RU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2016г./2015г.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2817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Перевозка платных пассажиров, </a:t>
                      </a:r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млн. 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пасс.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299,4</a:t>
                      </a:r>
                      <a:endParaRPr lang="ru-RU" sz="140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301,1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304,7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101,2</a:t>
                      </a: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101,8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28743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Трамвай</a:t>
                      </a: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167,1</a:t>
                      </a:r>
                      <a:endParaRPr lang="ru-RU" sz="120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167,7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170,5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101,7</a:t>
                      </a: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102,0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28743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Троллейбус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132,3</a:t>
                      </a:r>
                      <a:endParaRPr lang="ru-RU" sz="120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133,4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134,2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100,6</a:t>
                      </a: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101,4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" name="Диаграмма 16"/>
          <p:cNvGraphicFramePr>
            <a:graphicFrameLocks/>
          </p:cNvGraphicFramePr>
          <p:nvPr>
            <p:extLst/>
          </p:nvPr>
        </p:nvGraphicFramePr>
        <p:xfrm>
          <a:off x="246570" y="4832995"/>
          <a:ext cx="8640960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8" name="Диаграмма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04150207"/>
              </p:ext>
            </p:extLst>
          </p:nvPr>
        </p:nvGraphicFramePr>
        <p:xfrm>
          <a:off x="158669" y="2996952"/>
          <a:ext cx="8816761" cy="17598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78407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1"/>
          <p:cNvSpPr/>
          <p:nvPr/>
        </p:nvSpPr>
        <p:spPr>
          <a:xfrm>
            <a:off x="-9900" y="0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-RU" dirty="0" smtClean="0"/>
              <a:t> </a:t>
            </a:r>
            <a:endParaRPr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716016" y="262504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2.1 </a:t>
            </a: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8" name="Shape 3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32"/>
          <p:cNvSpPr txBox="1"/>
          <p:nvPr/>
        </p:nvSpPr>
        <p:spPr>
          <a:xfrm>
            <a:off x="0" y="30681"/>
            <a:ext cx="5650749" cy="71617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Помесячная динамика количества перевезенных пассажиров за 2015-2016 гг.</a:t>
            </a:r>
          </a:p>
        </p:txBody>
      </p:sp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407692"/>
              </p:ext>
            </p:extLst>
          </p:nvPr>
        </p:nvGraphicFramePr>
        <p:xfrm>
          <a:off x="102554" y="980728"/>
          <a:ext cx="8928992" cy="55063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83567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-7134"/>
            <a:ext cx="9156700" cy="83502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0971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8264" y="258142"/>
            <a:ext cx="2036763" cy="407988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048613" name="Прямоугольник 5"/>
          <p:cNvSpPr/>
          <p:nvPr/>
        </p:nvSpPr>
        <p:spPr>
          <a:xfrm>
            <a:off x="4774880" y="249656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Слайд </a:t>
            </a: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2.2 </a:t>
            </a:r>
            <a:r>
              <a:rPr lang="ru-RU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8191935"/>
              </p:ext>
            </p:extLst>
          </p:nvPr>
        </p:nvGraphicFramePr>
        <p:xfrm>
          <a:off x="179512" y="1052736"/>
          <a:ext cx="4104456" cy="1656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8460749"/>
              </p:ext>
            </p:extLst>
          </p:nvPr>
        </p:nvGraphicFramePr>
        <p:xfrm>
          <a:off x="1547664" y="2636912"/>
          <a:ext cx="5544616" cy="1512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2555152"/>
              </p:ext>
            </p:extLst>
          </p:nvPr>
        </p:nvGraphicFramePr>
        <p:xfrm>
          <a:off x="4427984" y="980728"/>
          <a:ext cx="4557043" cy="1728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3273442"/>
              </p:ext>
            </p:extLst>
          </p:nvPr>
        </p:nvGraphicFramePr>
        <p:xfrm>
          <a:off x="714945" y="4581128"/>
          <a:ext cx="7745486" cy="1644005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2699390"/>
                <a:gridCol w="1397172"/>
                <a:gridCol w="1003793"/>
                <a:gridCol w="1261524"/>
                <a:gridCol w="1383607"/>
              </a:tblGrid>
              <a:tr h="288125"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</a:p>
                  </a:txBody>
                  <a:tcPr marL="9525" marR="9525" marT="9525" marB="0" anchor="ctr"/>
                </a:tc>
              </a:tr>
              <a:tr h="33897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Разовые билеты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26,4%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26,1%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24,8%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24,9%</a:t>
                      </a:r>
                    </a:p>
                  </a:txBody>
                  <a:tcPr marL="9525" marR="9525" marT="9525" marB="0" anchor="ctr"/>
                </a:tc>
              </a:tr>
              <a:tr h="33897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Билет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"Подорожник"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3,9%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6,2%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9,9%</a:t>
                      </a:r>
                    </a:p>
                  </a:txBody>
                  <a:tcPr marL="9525" marR="9525" marT="9525" marB="0" anchor="ctr"/>
                </a:tc>
              </a:tr>
              <a:tr h="33897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Единые билеты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61,8%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62,3%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62,4%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62,0%</a:t>
                      </a:r>
                    </a:p>
                  </a:txBody>
                  <a:tcPr marL="9525" marR="9525" marT="9525" marB="0" anchor="ctr"/>
                </a:tc>
              </a:tr>
              <a:tr h="33897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Билеты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наземные виды транспорта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7,9%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5,4%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3,8%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3,2%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10" name="Shape 32"/>
          <p:cNvSpPr txBox="1"/>
          <p:nvPr/>
        </p:nvSpPr>
        <p:spPr>
          <a:xfrm>
            <a:off x="147726" y="-51231"/>
            <a:ext cx="5650749" cy="51479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sz="16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Динамика перевозок по видам проездных билетов в долях от общего объема перевезенных платных пассажиров</a:t>
            </a:r>
            <a:br>
              <a:rPr lang="ru-RU" sz="16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 2013-2016 гг.</a:t>
            </a:r>
            <a:endParaRPr lang="ru-RU" sz="1600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77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350" y="-7134"/>
            <a:ext cx="9156700" cy="83502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0" name="Shape 33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233" y="301297"/>
            <a:ext cx="2036762" cy="40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1" name="Диаграмма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5756055"/>
              </p:ext>
            </p:extLst>
          </p:nvPr>
        </p:nvGraphicFramePr>
        <p:xfrm>
          <a:off x="611560" y="4005064"/>
          <a:ext cx="8025614" cy="2708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2" name="Диаграмма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4342350"/>
              </p:ext>
            </p:extLst>
          </p:nvPr>
        </p:nvGraphicFramePr>
        <p:xfrm>
          <a:off x="971600" y="1370434"/>
          <a:ext cx="7611212" cy="2412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" name="Выноска со стрелкой вниз 3"/>
          <p:cNvSpPr/>
          <p:nvPr/>
        </p:nvSpPr>
        <p:spPr>
          <a:xfrm>
            <a:off x="7884368" y="2708920"/>
            <a:ext cx="504000" cy="324000"/>
          </a:xfrm>
          <a:prstGeom prst="downArrowCallout">
            <a:avLst/>
          </a:prstGeom>
          <a:solidFill>
            <a:schemeClr val="bg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6600"/>
                </a:solidFill>
                <a:latin typeface="Arial Narrow" pitchFamily="34" charset="0"/>
              </a:rPr>
              <a:t>-13%</a:t>
            </a:r>
            <a:endParaRPr lang="ru-RU" sz="1200" b="1" dirty="0">
              <a:solidFill>
                <a:srgbClr val="006600"/>
              </a:solidFill>
              <a:latin typeface="Arial Narrow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205068" y="319038"/>
            <a:ext cx="180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2.3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8721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Результаты линейного контроля </a:t>
            </a:r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за 2016 </a:t>
            </a:r>
            <a:r>
              <a:rPr lang="ru-RU" b="1" i="1" dirty="0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г</a:t>
            </a:r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</a:t>
            </a:r>
            <a:endParaRPr lang="ru-RU" b="1" i="1" dirty="0">
              <a:solidFill>
                <a:schemeClr val="bg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543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-7134"/>
            <a:ext cx="9156700" cy="83502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0971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8264" y="258142"/>
            <a:ext cx="2036763" cy="407988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048613" name="Прямоугольник 5"/>
          <p:cNvSpPr/>
          <p:nvPr/>
        </p:nvSpPr>
        <p:spPr>
          <a:xfrm>
            <a:off x="4774880" y="249656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Слайд </a:t>
            </a: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3 </a:t>
            </a:r>
            <a:r>
              <a:rPr lang="ru-RU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48614" name="Прямоугольник 6"/>
          <p:cNvSpPr/>
          <p:nvPr/>
        </p:nvSpPr>
        <p:spPr>
          <a:xfrm>
            <a:off x="144016" y="138970"/>
            <a:ext cx="5436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Структура доходов от перевозки пассажиров</a:t>
            </a:r>
          </a:p>
        </p:txBody>
      </p:sp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3008910"/>
              </p:ext>
            </p:extLst>
          </p:nvPr>
        </p:nvGraphicFramePr>
        <p:xfrm>
          <a:off x="144016" y="827891"/>
          <a:ext cx="6780810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071320"/>
              </p:ext>
            </p:extLst>
          </p:nvPr>
        </p:nvGraphicFramePr>
        <p:xfrm>
          <a:off x="3635896" y="3356992"/>
          <a:ext cx="5207793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123874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-7134"/>
            <a:ext cx="9156700" cy="83502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0971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8264" y="258142"/>
            <a:ext cx="2036763" cy="407988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048613" name="Прямоугольник 5"/>
          <p:cNvSpPr/>
          <p:nvPr/>
        </p:nvSpPr>
        <p:spPr>
          <a:xfrm>
            <a:off x="4774880" y="249656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Слайд </a:t>
            </a: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4 </a:t>
            </a:r>
            <a:r>
              <a:rPr lang="ru-RU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48614" name="Прямоугольник 6"/>
          <p:cNvSpPr/>
          <p:nvPr/>
        </p:nvSpPr>
        <p:spPr>
          <a:xfrm>
            <a:off x="144016" y="138970"/>
            <a:ext cx="5436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Доходы от перевозки пассажиров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9342969"/>
              </p:ext>
            </p:extLst>
          </p:nvPr>
        </p:nvGraphicFramePr>
        <p:xfrm>
          <a:off x="144016" y="980728"/>
          <a:ext cx="8841011" cy="5544615"/>
        </p:xfrm>
        <a:graphic>
          <a:graphicData uri="http://schemas.openxmlformats.org/drawingml/2006/table">
            <a:tbl>
              <a:tblPr firstRow="1">
                <a:tableStyleId>{21E4AEA4-8DFA-4A89-87EB-49C32662AFE0}</a:tableStyleId>
              </a:tblPr>
              <a:tblGrid>
                <a:gridCol w="4200986"/>
                <a:gridCol w="1015812"/>
                <a:gridCol w="1020117"/>
                <a:gridCol w="855365"/>
                <a:gridCol w="864096"/>
                <a:gridCol w="884635"/>
              </a:tblGrid>
              <a:tr h="45357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Показатели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  </a:t>
                      </a:r>
                      <a:r>
                        <a:rPr lang="ru-RU" sz="1100" u="none" strike="noStrike" dirty="0" smtClean="0">
                          <a:effectLst/>
                        </a:rPr>
                        <a:t>2015 г.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  </a:t>
                      </a:r>
                      <a:r>
                        <a:rPr lang="ru-RU" sz="1100" u="none" strike="noStrike" dirty="0" smtClean="0">
                          <a:effectLst/>
                        </a:rPr>
                        <a:t>2016</a:t>
                      </a:r>
                      <a:r>
                        <a:rPr lang="ru-RU" sz="1100" u="none" strike="noStrike" baseline="0" dirty="0" smtClean="0">
                          <a:effectLst/>
                        </a:rPr>
                        <a:t> </a:t>
                      </a:r>
                      <a:r>
                        <a:rPr lang="ru-RU" sz="1100" u="none" strike="noStrike" dirty="0" smtClean="0">
                          <a:effectLst/>
                        </a:rPr>
                        <a:t>г.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Исполнение плана, %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</a:rPr>
                        <a:t>Темп роста, %</a:t>
                      </a:r>
                    </a:p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/>
                        </a:rPr>
                        <a:t>2016/2015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</a:tr>
              <a:tr h="2137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Факт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План</a:t>
                      </a:r>
                      <a:endParaRPr lang="ru-RU" sz="1100" b="0" i="0" u="none" strike="noStrike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Факт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349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</a:rPr>
                        <a:t>Доходы от перевозки </a:t>
                      </a:r>
                      <a:r>
                        <a:rPr lang="ru-RU" sz="1400" b="1" u="none" strike="noStrike" dirty="0" smtClean="0">
                          <a:effectLst/>
                        </a:rPr>
                        <a:t>пассажиров</a:t>
                      </a:r>
                      <a:endParaRPr lang="ru-RU" sz="14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Times New Roman"/>
                        </a:rPr>
                        <a:t>4 830,8</a:t>
                      </a:r>
                      <a:endParaRPr lang="ru-RU" sz="14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Times New Roman"/>
                        </a:rPr>
                        <a:t>5 273,8</a:t>
                      </a:r>
                      <a:endParaRPr lang="ru-RU" sz="14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Times New Roman"/>
                        </a:rPr>
                        <a:t>5 339,2</a:t>
                      </a:r>
                      <a:endParaRPr lang="ru-RU" sz="14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Times New Roman"/>
                        </a:rPr>
                        <a:t>101,2</a:t>
                      </a:r>
                      <a:endParaRPr lang="ru-RU" sz="14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Times New Roman"/>
                        </a:rPr>
                        <a:t>110,5</a:t>
                      </a:r>
                      <a:endParaRPr lang="ru-RU" sz="14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038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 smtClean="0">
                          <a:effectLst/>
                        </a:rPr>
                        <a:t>Разовые билеты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2 076,1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2 257,7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2 280,2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101,0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109,8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3521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 smtClean="0">
                          <a:effectLst/>
                        </a:rPr>
                        <a:t>Банковские карты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88,9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0,0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258,0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100,0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290,2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3521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 smtClean="0">
                          <a:effectLst/>
                        </a:rPr>
                        <a:t>Комбинированные билеты </a:t>
                      </a:r>
                      <a:r>
                        <a:rPr lang="ru-RU" sz="1200" b="1" u="none" strike="noStrike" dirty="0">
                          <a:effectLst/>
                        </a:rPr>
                        <a:t>на 10 поездок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0,0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2,5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3,7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146,6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100,0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3521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 smtClean="0">
                          <a:effectLst/>
                        </a:rPr>
                        <a:t>Электронный билет "Подорожник</a:t>
                      </a:r>
                      <a:r>
                        <a:rPr lang="ru-RU" sz="1200" b="1" u="none" strike="noStrike" dirty="0">
                          <a:effectLst/>
                        </a:rPr>
                        <a:t>"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661,3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872,0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856,5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98,2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129,5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3521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 smtClean="0">
                          <a:effectLst/>
                        </a:rPr>
                        <a:t>Билеты </a:t>
                      </a:r>
                      <a:r>
                        <a:rPr lang="ru-RU" sz="1200" b="1" u="none" strike="noStrike" dirty="0">
                          <a:effectLst/>
                        </a:rPr>
                        <a:t>длительного </a:t>
                      </a:r>
                      <a:r>
                        <a:rPr lang="ru-RU" sz="1200" b="1" u="none" strike="noStrike" dirty="0" smtClean="0">
                          <a:effectLst/>
                        </a:rPr>
                        <a:t>пользования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2 093,3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2 141,6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2 198,5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102,7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105,0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13778">
                <a:tc>
                  <a:txBody>
                    <a:bodyPr/>
                    <a:lstStyle/>
                    <a:p>
                      <a:pPr lvl="0" algn="l" fontAlgn="ctr"/>
                      <a:r>
                        <a:rPr lang="ru-RU" sz="1100" b="1" i="1" u="none" strike="noStrike" dirty="0" smtClean="0">
                          <a:effectLst/>
                        </a:rPr>
                        <a:t>Единые билеты:</a:t>
                      </a:r>
                      <a:endParaRPr lang="ru-RU" sz="1100" b="1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 dirty="0" smtClean="0">
                          <a:effectLst/>
                          <a:latin typeface="Times New Roman"/>
                        </a:rPr>
                        <a:t>1 871,3</a:t>
                      </a:r>
                      <a:endParaRPr lang="ru-RU" sz="1100" b="1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 dirty="0" smtClean="0">
                          <a:effectLst/>
                          <a:latin typeface="Times New Roman"/>
                        </a:rPr>
                        <a:t>1 945,3</a:t>
                      </a:r>
                      <a:endParaRPr lang="ru-RU" sz="1100" b="1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 dirty="0" smtClean="0">
                          <a:effectLst/>
                          <a:latin typeface="Times New Roman"/>
                        </a:rPr>
                        <a:t>2 000,5</a:t>
                      </a: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 dirty="0" smtClean="0">
                          <a:effectLst/>
                          <a:latin typeface="Times New Roman"/>
                        </a:rPr>
                        <a:t>102,8</a:t>
                      </a:r>
                      <a:endParaRPr lang="ru-RU" sz="1100" b="1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 dirty="0" smtClean="0">
                          <a:effectLst/>
                          <a:latin typeface="Times New Roman"/>
                        </a:rPr>
                        <a:t>106,9</a:t>
                      </a:r>
                      <a:endParaRPr lang="ru-RU" sz="1100" b="1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13778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1100" u="none" strike="noStrike" dirty="0" smtClean="0">
                          <a:effectLst/>
                        </a:rPr>
                        <a:t>Студенческие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/>
                        </a:rPr>
                        <a:t>219,3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/>
                        </a:rPr>
                        <a:t>238,1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/>
                        </a:rPr>
                        <a:t>250,2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/>
                        </a:rPr>
                        <a:t>105,0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/>
                        </a:rPr>
                        <a:t>114,1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</a:tr>
              <a:tr h="213778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1100" u="none" strike="noStrike" dirty="0" smtClean="0">
                          <a:effectLst/>
                        </a:rPr>
                        <a:t>Ученические 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/>
                        </a:rPr>
                        <a:t>122,5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/>
                        </a:rPr>
                        <a:t>131,0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/>
                        </a:rPr>
                        <a:t>142,4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/>
                        </a:rPr>
                        <a:t>108,7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/>
                        </a:rPr>
                        <a:t>116,2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</a:tr>
              <a:tr h="213778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1100" u="none" strike="noStrike" dirty="0" smtClean="0">
                          <a:effectLst/>
                        </a:rPr>
                        <a:t>Единые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/>
                        </a:rPr>
                        <a:t>551,9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/>
                        </a:rPr>
                        <a:t>540,9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/>
                        </a:rPr>
                        <a:t>545,4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/>
                        </a:rPr>
                        <a:t>100,8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/>
                        </a:rPr>
                        <a:t>98,8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</a:tr>
              <a:tr h="213778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1100" u="none" strike="noStrike" dirty="0" smtClean="0">
                          <a:effectLst/>
                        </a:rPr>
                        <a:t>Единые именные льготные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/>
                        </a:rPr>
                        <a:t>977,6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/>
                        </a:rPr>
                        <a:t>1 035,3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/>
                        </a:rPr>
                        <a:t>1 062,6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/>
                        </a:rPr>
                        <a:t>102,6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/>
                        </a:rPr>
                        <a:t>108,7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</a:tr>
              <a:tr h="213778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1100" u="none" strike="noStrike" dirty="0" smtClean="0">
                          <a:effectLst/>
                        </a:rPr>
                        <a:t>Единые </a:t>
                      </a:r>
                      <a:r>
                        <a:rPr lang="ru-RU" sz="1100" u="none" strike="noStrike" dirty="0">
                          <a:effectLst/>
                        </a:rPr>
                        <a:t>на 1/2 месяца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/>
                        </a:rPr>
                        <a:t>0,06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/>
                        </a:rPr>
                        <a:t>0,0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/>
                        </a:rPr>
                        <a:t>0,0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/>
                        </a:rPr>
                        <a:t>0,0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/>
                        </a:rPr>
                        <a:t>0,0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</a:tr>
              <a:tr h="213778">
                <a:tc>
                  <a:txBody>
                    <a:bodyPr/>
                    <a:lstStyle/>
                    <a:p>
                      <a:pPr lvl="0" algn="l" fontAlgn="ctr"/>
                      <a:r>
                        <a:rPr lang="ru-RU" sz="1100" b="1" i="1" u="none" strike="noStrike" dirty="0" smtClean="0">
                          <a:effectLst/>
                        </a:rPr>
                        <a:t>Билеты </a:t>
                      </a:r>
                      <a:r>
                        <a:rPr lang="ru-RU" sz="1100" b="1" i="1" u="none" strike="noStrike" dirty="0">
                          <a:effectLst/>
                        </a:rPr>
                        <a:t>на наземные виды транспорта:</a:t>
                      </a:r>
                      <a:endParaRPr lang="ru-RU" sz="1100" b="1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 dirty="0" smtClean="0">
                          <a:effectLst/>
                          <a:latin typeface="Times New Roman"/>
                        </a:rPr>
                        <a:t>222,0</a:t>
                      </a:r>
                      <a:endParaRPr lang="ru-RU" sz="1100" b="1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 dirty="0" smtClean="0">
                          <a:effectLst/>
                          <a:latin typeface="Times New Roman"/>
                        </a:rPr>
                        <a:t>196,3</a:t>
                      </a:r>
                      <a:endParaRPr lang="ru-RU" sz="1100" b="1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 dirty="0" smtClean="0">
                          <a:effectLst/>
                          <a:latin typeface="Times New Roman"/>
                        </a:rPr>
                        <a:t>198,0</a:t>
                      </a:r>
                      <a:endParaRPr lang="ru-RU" sz="1100" b="1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 dirty="0" smtClean="0">
                          <a:effectLst/>
                          <a:latin typeface="Times New Roman"/>
                        </a:rPr>
                        <a:t>100,9</a:t>
                      </a:r>
                      <a:endParaRPr lang="ru-RU" sz="1100" b="1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 dirty="0" smtClean="0">
                          <a:effectLst/>
                          <a:latin typeface="Times New Roman"/>
                        </a:rPr>
                        <a:t>89,2</a:t>
                      </a:r>
                      <a:endParaRPr lang="ru-RU" sz="1100" b="1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13778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1100" u="none" strike="noStrike" dirty="0" smtClean="0">
                          <a:effectLst/>
                        </a:rPr>
                        <a:t>Трамвай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/>
                        </a:rPr>
                        <a:t>32,9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/>
                        </a:rPr>
                        <a:t>28,2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/>
                        </a:rPr>
                        <a:t>27,9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/>
                        </a:rPr>
                        <a:t>99,2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/>
                        </a:rPr>
                        <a:t>84,8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</a:tr>
              <a:tr h="213778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1100" u="none" strike="noStrike" dirty="0" smtClean="0">
                          <a:effectLst/>
                        </a:rPr>
                        <a:t>Троллейбус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/>
                        </a:rPr>
                        <a:t>9,5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/>
                        </a:rPr>
                        <a:t>9,0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/>
                        </a:rPr>
                        <a:t>8,5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/>
                        </a:rPr>
                        <a:t>94,7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/>
                        </a:rPr>
                        <a:t>89,6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</a:tr>
              <a:tr h="213778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1100" u="none" strike="noStrike" dirty="0" smtClean="0">
                          <a:effectLst/>
                        </a:rPr>
                        <a:t>Трамвай-троллейбус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/>
                        </a:rPr>
                        <a:t>3,7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/>
                        </a:rPr>
                        <a:t>2,8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/>
                        </a:rPr>
                        <a:t>2,9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/>
                        </a:rPr>
                        <a:t>103,5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/>
                        </a:rPr>
                        <a:t>77,5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</a:tr>
              <a:tr h="213778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1100" u="none" strike="noStrike" dirty="0" smtClean="0">
                          <a:effectLst/>
                        </a:rPr>
                        <a:t>Трамвай-автобус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/>
                        </a:rPr>
                        <a:t>43,1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/>
                        </a:rPr>
                        <a:t>36,0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/>
                        </a:rPr>
                        <a:t>36,0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/>
                        </a:rPr>
                        <a:t>100,1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/>
                        </a:rPr>
                        <a:t>83,5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</a:tr>
              <a:tr h="213778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1100" u="none" strike="noStrike" dirty="0" smtClean="0">
                          <a:effectLst/>
                        </a:rPr>
                        <a:t>Троллейбус-автобус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/>
                        </a:rPr>
                        <a:t>50,5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/>
                        </a:rPr>
                        <a:t>43,3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/>
                        </a:rPr>
                        <a:t>43,7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/>
                        </a:rPr>
                        <a:t>100,9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/>
                        </a:rPr>
                        <a:t>86,5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</a:tr>
              <a:tr h="213778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1100" u="none" strike="noStrike" dirty="0" smtClean="0">
                          <a:effectLst/>
                        </a:rPr>
                        <a:t>Трамвай-троллейбус-автобус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/>
                        </a:rPr>
                        <a:t>82,2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/>
                        </a:rPr>
                        <a:t>77,1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/>
                        </a:rPr>
                        <a:t>79,0</a:t>
                      </a:r>
                      <a:endParaRPr lang="ru-RU" sz="110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/>
                        </a:rPr>
                        <a:t>102,5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/>
                        </a:rPr>
                        <a:t>96,2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2370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31"/>
          <p:cNvSpPr/>
          <p:nvPr/>
        </p:nvSpPr>
        <p:spPr>
          <a:xfrm>
            <a:off x="-9900" y="0"/>
            <a:ext cx="9153900" cy="836712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716016" y="252049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5  </a:t>
            </a: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1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32"/>
          <p:cNvSpPr txBox="1"/>
          <p:nvPr/>
        </p:nvSpPr>
        <p:spPr>
          <a:xfrm>
            <a:off x="147727" y="68104"/>
            <a:ext cx="5650749" cy="51479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Структура расходов на перевозку пассажиров</a:t>
            </a:r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3884222"/>
              </p:ext>
            </p:extLst>
          </p:nvPr>
        </p:nvGraphicFramePr>
        <p:xfrm>
          <a:off x="147727" y="1340768"/>
          <a:ext cx="5904656" cy="4219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Диаграмма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5064190"/>
              </p:ext>
            </p:extLst>
          </p:nvPr>
        </p:nvGraphicFramePr>
        <p:xfrm>
          <a:off x="4507574" y="1412776"/>
          <a:ext cx="4636425" cy="44513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51008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6450</TotalTime>
  <Words>2044</Words>
  <Application>Microsoft Office PowerPoint</Application>
  <PresentationFormat>Экран (4:3)</PresentationFormat>
  <Paragraphs>781</Paragraphs>
  <Slides>22</Slides>
  <Notes>11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4" baseType="lpstr">
      <vt:lpstr>Тема Office</vt:lpstr>
      <vt:lpstr>Диаграмма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Майорова Анна Александровна</dc:creator>
  <cp:lastModifiedBy>Скиць Екатерина Викторовна</cp:lastModifiedBy>
  <cp:revision>419</cp:revision>
  <cp:lastPrinted>2017-03-31T12:44:25Z</cp:lastPrinted>
  <dcterms:created xsi:type="dcterms:W3CDTF">2016-04-12T05:58:00Z</dcterms:created>
  <dcterms:modified xsi:type="dcterms:W3CDTF">2017-03-31T12:52:59Z</dcterms:modified>
</cp:coreProperties>
</file>